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8" r:id="rId3"/>
    <p:sldId id="270" r:id="rId4"/>
    <p:sldId id="271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98" autoAdjust="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FC7D0D-8721-4A9D-8D93-A14A0DDF9045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EB292A-7083-4253-94BD-1D86A960F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1993_Kameido_site_fluid_petri.jp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B292A-7083-4253-94BD-1D86A960F8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b="1" dirty="0" smtClean="0"/>
              <a:t>Colorado State University: Engines and Energy Conversion Laboratory </a:t>
            </a:r>
          </a:p>
          <a:p>
            <a:pPr fontAlgn="ctr"/>
            <a:r>
              <a:rPr lang="en-US" dirty="0" smtClean="0"/>
              <a:t> John B. </a:t>
            </a:r>
            <a:r>
              <a:rPr lang="en-US" dirty="0" err="1" smtClean="0"/>
              <a:t>Carnett</a:t>
            </a:r>
            <a:endParaRPr lang="en-US" dirty="0" smtClean="0"/>
          </a:p>
          <a:p>
            <a:pPr fontAlgn="ctr"/>
            <a:r>
              <a:rPr lang="en-US" b="1" dirty="0" smtClean="0"/>
              <a:t>Career:</a:t>
            </a:r>
            <a:r>
              <a:rPr lang="en-US" dirty="0" smtClean="0"/>
              <a:t> Mechanical engineer</a:t>
            </a:r>
            <a:br>
              <a:rPr lang="en-US" dirty="0" smtClean="0"/>
            </a:br>
            <a:r>
              <a:rPr lang="en-US" b="1" dirty="0" smtClean="0"/>
              <a:t>Learn to:</a:t>
            </a:r>
            <a:r>
              <a:rPr lang="en-US" dirty="0" smtClean="0"/>
              <a:t> Make a 2,300hp engine stronger and cleaner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B292A-7083-4253-94BD-1D86A960F8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b="1" dirty="0" smtClean="0"/>
              <a:t>University of California at Merced: Dawson Lab</a:t>
            </a:r>
          </a:p>
          <a:p>
            <a:pPr fontAlgn="ctr"/>
            <a:r>
              <a:rPr lang="en-US" b="1" dirty="0" smtClean="0"/>
              <a:t>Career:</a:t>
            </a:r>
            <a:r>
              <a:rPr lang="en-US" dirty="0" smtClean="0"/>
              <a:t> Marine biologist</a:t>
            </a:r>
            <a:br>
              <a:rPr lang="en-US" dirty="0" smtClean="0"/>
            </a:br>
            <a:r>
              <a:rPr lang="en-US" b="1" dirty="0" smtClean="0"/>
              <a:t>Learn to:</a:t>
            </a:r>
            <a:r>
              <a:rPr lang="en-US" dirty="0" smtClean="0"/>
              <a:t> Dive with jellyfish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B292A-7083-4253-94BD-1D86A960F8D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b="1" dirty="0" smtClean="0"/>
              <a:t>Massachusetts Institute of Technology: Toy Lab</a:t>
            </a:r>
          </a:p>
          <a:p>
            <a:pPr fontAlgn="ctr"/>
            <a:r>
              <a:rPr lang="en-US" b="1" dirty="0" smtClean="0"/>
              <a:t>Career:</a:t>
            </a:r>
            <a:r>
              <a:rPr lang="en-US" dirty="0" smtClean="0"/>
              <a:t> Toy designer</a:t>
            </a:r>
            <a:br>
              <a:rPr lang="en-US" dirty="0" smtClean="0"/>
            </a:br>
            <a:r>
              <a:rPr lang="en-US" b="1" dirty="0" smtClean="0"/>
              <a:t>Learn to:</a:t>
            </a:r>
            <a:r>
              <a:rPr lang="en-US" dirty="0" smtClean="0"/>
              <a:t> Build toys and test them on actual kids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B292A-7083-4253-94BD-1D86A960F8D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U.S. Geological Survey: Hawaiian Volcano Observatory</a:t>
            </a:r>
          </a:p>
          <a:p>
            <a:pPr fontAlgn="base"/>
            <a:r>
              <a:rPr lang="en-US" i="1" dirty="0" smtClean="0"/>
              <a:t> Courtesy U.S. Geological Survey/Hawaiian Volcano Observatory</a:t>
            </a:r>
          </a:p>
          <a:p>
            <a:pPr fontAlgn="base"/>
            <a:r>
              <a:rPr lang="en-US" b="1" dirty="0" smtClean="0"/>
              <a:t>Career:</a:t>
            </a:r>
            <a:r>
              <a:rPr lang="en-US" dirty="0" smtClean="0"/>
              <a:t> Geophysicist</a:t>
            </a:r>
            <a:br>
              <a:rPr lang="en-US" dirty="0" smtClean="0"/>
            </a:br>
            <a:r>
              <a:rPr lang="en-US" b="1" dirty="0" smtClean="0"/>
              <a:t>Learn to:</a:t>
            </a:r>
            <a:r>
              <a:rPr lang="en-US" dirty="0" smtClean="0"/>
              <a:t> Measure lava flow on volcanoes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B292A-7083-4253-94BD-1D86A960F8D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North Carolina State University: Forensic Analysis Lab</a:t>
            </a:r>
          </a:p>
          <a:p>
            <a:pPr fontAlgn="base"/>
            <a:r>
              <a:rPr lang="en-US" b="1" dirty="0" smtClean="0"/>
              <a:t>Career:</a:t>
            </a:r>
            <a:r>
              <a:rPr lang="en-US" dirty="0" smtClean="0"/>
              <a:t> Forensic investigator</a:t>
            </a:r>
            <a:br>
              <a:rPr lang="en-US" dirty="0" smtClean="0"/>
            </a:br>
            <a:r>
              <a:rPr lang="en-US" b="1" dirty="0" smtClean="0"/>
              <a:t>Learn to:</a:t>
            </a:r>
            <a:r>
              <a:rPr lang="en-US" dirty="0" smtClean="0"/>
              <a:t> Analyze human remains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B292A-7083-4253-94BD-1D86A960F8D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Boston University: National Emerging Infectious Diseases Laboratory</a:t>
            </a:r>
          </a:p>
          <a:p>
            <a:pPr fontAlgn="base"/>
            <a:r>
              <a:rPr lang="en-US" i="1" dirty="0" smtClean="0"/>
              <a:t> </a:t>
            </a:r>
            <a:r>
              <a:rPr lang="en-US" b="1" i="1" dirty="0" smtClean="0">
                <a:hlinkClick r:id="rId3"/>
              </a:rPr>
              <a:t>Centers for Disease Control</a:t>
            </a:r>
            <a:endParaRPr lang="en-US" i="1" dirty="0" smtClean="0"/>
          </a:p>
          <a:p>
            <a:pPr fontAlgn="base"/>
            <a:r>
              <a:rPr lang="en-US" b="1" dirty="0" smtClean="0"/>
              <a:t>Career:</a:t>
            </a:r>
            <a:r>
              <a:rPr lang="en-US" dirty="0" smtClean="0"/>
              <a:t> Bird-flu researcher</a:t>
            </a:r>
            <a:br>
              <a:rPr lang="en-US" dirty="0" smtClean="0"/>
            </a:br>
            <a:r>
              <a:rPr lang="en-US" b="1" dirty="0" smtClean="0"/>
              <a:t>Learn to:</a:t>
            </a:r>
            <a:r>
              <a:rPr lang="en-US" dirty="0" smtClean="0"/>
              <a:t> Study pathogens with leading infectious-disease specialists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B292A-7083-4253-94BD-1D86A960F8D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B292A-7083-4253-94BD-1D86A960F8D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B292A-7083-4253-94BD-1D86A960F8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B292A-7083-4253-94BD-1D86A960F8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B292A-7083-4253-94BD-1D86A960F8D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B292A-7083-4253-94BD-1D86A960F8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b="1" dirty="0" smtClean="0"/>
              <a:t>Missouri University of Science and Technology: Experimental Mine </a:t>
            </a:r>
          </a:p>
          <a:p>
            <a:pPr fontAlgn="ctr"/>
            <a:r>
              <a:rPr lang="en-US" dirty="0" smtClean="0"/>
              <a:t> John B. </a:t>
            </a:r>
            <a:r>
              <a:rPr lang="en-US" dirty="0" err="1" smtClean="0"/>
              <a:t>Carnett</a:t>
            </a:r>
            <a:endParaRPr lang="en-US" dirty="0" smtClean="0"/>
          </a:p>
          <a:p>
            <a:pPr fontAlgn="ctr"/>
            <a:r>
              <a:rPr lang="en-US" b="1" dirty="0" smtClean="0"/>
              <a:t>Career:</a:t>
            </a:r>
            <a:r>
              <a:rPr lang="en-US" dirty="0" smtClean="0"/>
              <a:t> Industrial demolitions</a:t>
            </a:r>
            <a:br>
              <a:rPr lang="en-US" dirty="0" smtClean="0"/>
            </a:br>
            <a:r>
              <a:rPr lang="en-US" b="1" dirty="0" smtClean="0"/>
              <a:t>Learn to:</a:t>
            </a:r>
            <a:r>
              <a:rPr lang="en-US" dirty="0" smtClean="0"/>
              <a:t> Blow things up extremely well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B292A-7083-4253-94BD-1D86A960F8D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b="1" dirty="0" smtClean="0"/>
              <a:t>George Washington University: National Crash Analysis Center </a:t>
            </a:r>
          </a:p>
          <a:p>
            <a:pPr fontAlgn="ctr"/>
            <a:r>
              <a:rPr lang="en-US" dirty="0" smtClean="0"/>
              <a:t> John B. </a:t>
            </a:r>
            <a:r>
              <a:rPr lang="en-US" dirty="0" err="1" smtClean="0"/>
              <a:t>Carnett</a:t>
            </a:r>
            <a:endParaRPr lang="en-US" dirty="0" smtClean="0"/>
          </a:p>
          <a:p>
            <a:pPr fontAlgn="ctr"/>
            <a:r>
              <a:rPr lang="en-US" b="1" dirty="0" smtClean="0"/>
              <a:t>Career:</a:t>
            </a:r>
            <a:r>
              <a:rPr lang="en-US" dirty="0" smtClean="0"/>
              <a:t> Safety engineer</a:t>
            </a:r>
            <a:br>
              <a:rPr lang="en-US" dirty="0" smtClean="0"/>
            </a:br>
            <a:r>
              <a:rPr lang="en-US" b="1" dirty="0" smtClean="0"/>
              <a:t>Learn to:</a:t>
            </a:r>
            <a:r>
              <a:rPr lang="en-US" dirty="0" smtClean="0"/>
              <a:t> Propel a sedan at 60 mph into a roadside planter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B292A-7083-4253-94BD-1D86A960F8D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b="1" dirty="0" smtClean="0"/>
              <a:t>Northern Kentucky University: Barton Lab </a:t>
            </a:r>
          </a:p>
          <a:p>
            <a:pPr fontAlgn="ctr"/>
            <a:r>
              <a:rPr lang="en-US" dirty="0" smtClean="0"/>
              <a:t> John B. </a:t>
            </a:r>
            <a:r>
              <a:rPr lang="en-US" dirty="0" err="1" smtClean="0"/>
              <a:t>Carnett</a:t>
            </a:r>
            <a:endParaRPr lang="en-US" dirty="0" smtClean="0"/>
          </a:p>
          <a:p>
            <a:pPr fontAlgn="ctr"/>
            <a:r>
              <a:rPr lang="en-US" b="1" dirty="0" smtClean="0"/>
              <a:t>Career:</a:t>
            </a:r>
            <a:r>
              <a:rPr lang="en-US" dirty="0" smtClean="0"/>
              <a:t> Geologist</a:t>
            </a:r>
            <a:br>
              <a:rPr lang="en-US" dirty="0" smtClean="0"/>
            </a:br>
            <a:r>
              <a:rPr lang="en-US" b="1" dirty="0" smtClean="0"/>
              <a:t>Learn to:</a:t>
            </a:r>
            <a:r>
              <a:rPr lang="en-US" dirty="0" smtClean="0"/>
              <a:t> Study Martian living conditions here on Earth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B292A-7083-4253-94BD-1D86A960F8D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2240-D072-44F8-A870-8DB1F43C0D4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EEBE-C4AB-4F81-92D4-AD44F1651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2240-D072-44F8-A870-8DB1F43C0D4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EEBE-C4AB-4F81-92D4-AD44F1651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2240-D072-44F8-A870-8DB1F43C0D4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EEBE-C4AB-4F81-92D4-AD44F1651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2240-D072-44F8-A870-8DB1F43C0D4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EEBE-C4AB-4F81-92D4-AD44F1651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2240-D072-44F8-A870-8DB1F43C0D4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EEBE-C4AB-4F81-92D4-AD44F1651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2240-D072-44F8-A870-8DB1F43C0D4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EEBE-C4AB-4F81-92D4-AD44F1651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2240-D072-44F8-A870-8DB1F43C0D4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EEBE-C4AB-4F81-92D4-AD44F1651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2240-D072-44F8-A870-8DB1F43C0D4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EEBE-C4AB-4F81-92D4-AD44F1651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2240-D072-44F8-A870-8DB1F43C0D4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EEBE-C4AB-4F81-92D4-AD44F1651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2240-D072-44F8-A870-8DB1F43C0D4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EEBE-C4AB-4F81-92D4-AD44F1651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2240-D072-44F8-A870-8DB1F43C0D4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2EEEBE-C4AB-4F81-92D4-AD44F1651D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A12240-D072-44F8-A870-8DB1F43C0D4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2EEEBE-C4AB-4F81-92D4-AD44F1651D9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Scientists do?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is it important?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When are you inside but outside?  In a cave!</a:t>
            </a:r>
            <a:endParaRPr lang="en-US" dirty="0"/>
          </a:p>
        </p:txBody>
      </p:sp>
      <p:pic>
        <p:nvPicPr>
          <p:cNvPr id="32769" name="Picture 1" descr="http://www.popsci.com/files/imagecache/photogallery_image/articles/04_BartonLab.jpg"/>
          <p:cNvPicPr>
            <a:picLocks noChangeAspect="1" noChangeArrowheads="1"/>
          </p:cNvPicPr>
          <p:nvPr/>
        </p:nvPicPr>
        <p:blipFill>
          <a:blip r:embed="rId4" cstate="print"/>
          <a:srcRect l="54857" r="2476" b="26261"/>
          <a:stretch>
            <a:fillRect/>
          </a:stretch>
        </p:blipFill>
        <p:spPr bwMode="auto">
          <a:xfrm>
            <a:off x="2286000" y="1600200"/>
            <a:ext cx="4267200" cy="4916557"/>
          </a:xfrm>
          <a:prstGeom prst="rect">
            <a:avLst/>
          </a:prstGeom>
          <a:noFill/>
        </p:spPr>
      </p:pic>
      <p:pic>
        <p:nvPicPr>
          <p:cNvPr id="32770" name="Picture 2" descr="http://www.popsci.com/files/imagecache/photogallery_image/articles/04_BartonL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0"/>
            <a:ext cx="76581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Like working on engines?  Why stop at cars?</a:t>
            </a:r>
            <a:endParaRPr lang="en-US" dirty="0"/>
          </a:p>
        </p:txBody>
      </p:sp>
      <p:pic>
        <p:nvPicPr>
          <p:cNvPr id="34818" name="Picture 2" descr="http://media.canada.com/51df8522-e0a5-44bf-ad15-5fc7d54dfa34/797.jpg"/>
          <p:cNvPicPr>
            <a:picLocks noChangeAspect="1" noChangeArrowheads="1"/>
          </p:cNvPicPr>
          <p:nvPr/>
        </p:nvPicPr>
        <p:blipFill>
          <a:blip r:embed="rId4" cstate="print"/>
          <a:srcRect l="45588" t="63235" r="8824" b="10294"/>
          <a:stretch>
            <a:fillRect/>
          </a:stretch>
        </p:blipFill>
        <p:spPr bwMode="auto">
          <a:xfrm>
            <a:off x="2590800" y="3048000"/>
            <a:ext cx="4330700" cy="2514600"/>
          </a:xfrm>
          <a:prstGeom prst="rect">
            <a:avLst/>
          </a:prstGeom>
          <a:noFill/>
        </p:spPr>
      </p:pic>
      <p:pic>
        <p:nvPicPr>
          <p:cNvPr id="34820" name="Picture 4" descr="http://media.canada.com/51df8522-e0a5-44bf-ad15-5fc7d54dfa34/7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905000"/>
            <a:ext cx="5181600" cy="5181600"/>
          </a:xfrm>
          <a:prstGeom prst="rect">
            <a:avLst/>
          </a:prstGeom>
          <a:noFill/>
        </p:spPr>
      </p:pic>
      <p:pic>
        <p:nvPicPr>
          <p:cNvPr id="34821" name="Picture 5" descr="http://www.popsci.com/files/imagecache/photogallery_image/articles/06_EnginesandEnerg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371600"/>
            <a:ext cx="8229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diving?</a:t>
            </a:r>
            <a:endParaRPr lang="en-US" dirty="0"/>
          </a:p>
        </p:txBody>
      </p:sp>
      <p:pic>
        <p:nvPicPr>
          <p:cNvPr id="36865" name="Picture 1" descr="http://www.popsci.com/files/imagecache/photogallery_image/articles/09_DawsonLab.jpg"/>
          <p:cNvPicPr>
            <a:picLocks noChangeAspect="1" noChangeArrowheads="1"/>
          </p:cNvPicPr>
          <p:nvPr/>
        </p:nvPicPr>
        <p:blipFill>
          <a:blip r:embed="rId3" cstate="print"/>
          <a:srcRect t="4585" r="60381" b="58739"/>
          <a:stretch>
            <a:fillRect/>
          </a:stretch>
        </p:blipFill>
        <p:spPr bwMode="auto">
          <a:xfrm>
            <a:off x="1600200" y="2590800"/>
            <a:ext cx="5029200" cy="3094892"/>
          </a:xfrm>
          <a:prstGeom prst="rect">
            <a:avLst/>
          </a:prstGeom>
          <a:noFill/>
        </p:spPr>
      </p:pic>
      <p:pic>
        <p:nvPicPr>
          <p:cNvPr id="36866" name="Picture 2" descr="http://www.popsci.com/files/imagecache/photogallery_image/articles/09_DawsonL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6934200" cy="4609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Like to play with toys?  Try designing them!</a:t>
            </a:r>
            <a:endParaRPr lang="en-US" dirty="0"/>
          </a:p>
        </p:txBody>
      </p:sp>
      <p:pic>
        <p:nvPicPr>
          <p:cNvPr id="39937" name="Picture 1" descr="http://www.popsci.com/files/imagecache/photogallery_image/articles/12_ToyLab.jpg"/>
          <p:cNvPicPr>
            <a:picLocks noChangeAspect="1" noChangeArrowheads="1"/>
          </p:cNvPicPr>
          <p:nvPr/>
        </p:nvPicPr>
        <p:blipFill>
          <a:blip r:embed="rId4" cstate="print"/>
          <a:srcRect l="32030" t="6704" r="45624" b="41899"/>
          <a:stretch>
            <a:fillRect/>
          </a:stretch>
        </p:blipFill>
        <p:spPr bwMode="auto">
          <a:xfrm>
            <a:off x="2362200" y="1905000"/>
            <a:ext cx="3048000" cy="4673600"/>
          </a:xfrm>
          <a:prstGeom prst="rect">
            <a:avLst/>
          </a:prstGeom>
          <a:noFill/>
        </p:spPr>
      </p:pic>
      <p:pic>
        <p:nvPicPr>
          <p:cNvPr id="39938" name="Picture 2" descr="http://www.popsci.com/files/imagecache/photogallery_image/articles/12_ToyL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879600"/>
            <a:ext cx="7467600" cy="497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cold outside…or really hot?</a:t>
            </a:r>
            <a:endParaRPr lang="en-US" dirty="0"/>
          </a:p>
        </p:txBody>
      </p:sp>
      <p:pic>
        <p:nvPicPr>
          <p:cNvPr id="40962" name="Picture 2" descr="http://www.popsci.com/files/imagecache/photogallery_image/articles/25_HawaiianVolcano.jpg"/>
          <p:cNvPicPr>
            <a:picLocks noChangeAspect="1" noChangeArrowheads="1"/>
          </p:cNvPicPr>
          <p:nvPr/>
        </p:nvPicPr>
        <p:blipFill>
          <a:blip r:embed="rId3" cstate="print"/>
          <a:srcRect r="55810" b="35025"/>
          <a:stretch>
            <a:fillRect/>
          </a:stretch>
        </p:blipFill>
        <p:spPr bwMode="auto">
          <a:xfrm>
            <a:off x="2133600" y="1981200"/>
            <a:ext cx="4038600" cy="4456386"/>
          </a:xfrm>
          <a:prstGeom prst="rect">
            <a:avLst/>
          </a:prstGeom>
          <a:noFill/>
        </p:spPr>
      </p:pic>
      <p:pic>
        <p:nvPicPr>
          <p:cNvPr id="40964" name="Picture 4" descr="http://www.popsci.com/files/imagecache/photogallery_image/articles/25_HawaiianVolca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6400800" cy="4803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see dead people…for a job!</a:t>
            </a:r>
            <a:endParaRPr lang="en-US" dirty="0"/>
          </a:p>
        </p:txBody>
      </p:sp>
      <p:pic>
        <p:nvPicPr>
          <p:cNvPr id="43010" name="Picture 2" descr="http://www.popsci.com/files/imagecache/photogallery_image/articles/28_ForensicScience.jpg"/>
          <p:cNvPicPr>
            <a:picLocks noChangeAspect="1" noChangeArrowheads="1"/>
          </p:cNvPicPr>
          <p:nvPr/>
        </p:nvPicPr>
        <p:blipFill>
          <a:blip r:embed="rId3" cstate="print"/>
          <a:srcRect l="21333" t="32000" r="23810" b="15429"/>
          <a:stretch>
            <a:fillRect/>
          </a:stretch>
        </p:blipFill>
        <p:spPr bwMode="auto">
          <a:xfrm>
            <a:off x="1524000" y="2209800"/>
            <a:ext cx="5791200" cy="3699933"/>
          </a:xfrm>
          <a:prstGeom prst="rect">
            <a:avLst/>
          </a:prstGeom>
          <a:noFill/>
        </p:spPr>
      </p:pic>
      <p:pic>
        <p:nvPicPr>
          <p:cNvPr id="43012" name="Picture 4" descr="http://www.popsci.com/files/imagecache/photogallery_image/articles/28_ForensicSci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0"/>
            <a:ext cx="6934200" cy="462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3533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happens when you don’t wash your hands?  Bacteria and viruses!</a:t>
            </a:r>
            <a:endParaRPr lang="en-US" dirty="0"/>
          </a:p>
        </p:txBody>
      </p:sp>
      <p:pic>
        <p:nvPicPr>
          <p:cNvPr id="45058" name="Picture 2" descr="http://www.popsci.com/files/imagecache/photogallery_image/articles/anthr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904001"/>
            <a:ext cx="4619625" cy="495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many times have you heard/read the following:</a:t>
            </a:r>
          </a:p>
          <a:p>
            <a:pPr lvl="1"/>
            <a:r>
              <a:rPr lang="en-US" dirty="0" smtClean="0"/>
              <a:t>“according to a recent scientific study…”</a:t>
            </a:r>
          </a:p>
          <a:p>
            <a:r>
              <a:rPr lang="en-US" dirty="0" smtClean="0"/>
              <a:t>The study of …  well everything!</a:t>
            </a:r>
          </a:p>
          <a:p>
            <a:pPr lvl="1"/>
            <a:r>
              <a:rPr lang="en-US" dirty="0" smtClean="0"/>
              <a:t>How do things affect other things?</a:t>
            </a:r>
          </a:p>
          <a:p>
            <a:pPr lvl="1"/>
            <a:r>
              <a:rPr lang="en-US" dirty="0" smtClean="0"/>
              <a:t>What materials make for the best ________?</a:t>
            </a:r>
          </a:p>
          <a:p>
            <a:pPr lvl="1"/>
            <a:r>
              <a:rPr lang="en-US" dirty="0" smtClean="0"/>
              <a:t>Which </a:t>
            </a:r>
            <a:r>
              <a:rPr lang="en-US" dirty="0" smtClean="0"/>
              <a:t>brand of baby formula increases a child’s intelligence? What specifically makes it different?</a:t>
            </a:r>
          </a:p>
          <a:p>
            <a:pPr lvl="1"/>
            <a:r>
              <a:rPr lang="en-US" dirty="0" smtClean="0"/>
              <a:t> At what temperature do soy beans grow best?</a:t>
            </a:r>
          </a:p>
          <a:p>
            <a:pPr lvl="1"/>
            <a:r>
              <a:rPr lang="en-US" dirty="0" smtClean="0"/>
              <a:t>How can we make fuel out of waste?</a:t>
            </a:r>
          </a:p>
          <a:p>
            <a:pPr lvl="1"/>
            <a:r>
              <a:rPr lang="en-US" dirty="0" smtClean="0"/>
              <a:t>Etc…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Scientist’s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Scientists come up with ways of answering questions using logic so that their results can be repeated and withstand criticism </a:t>
            </a:r>
          </a:p>
          <a:p>
            <a:r>
              <a:rPr lang="en-US" dirty="0" smtClean="0"/>
              <a:t>Design an experiment to test the soybean question from the last page.  Take 5 min.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Engineer’s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Engineers use scientific and mathematical principles to solve problems.</a:t>
            </a:r>
          </a:p>
          <a:p>
            <a:r>
              <a:rPr lang="en-US" dirty="0" smtClean="0"/>
              <a:t>Design a greenhouse to keep soybeans at the ideal temperature during cultivation.  Take 5 minutes.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Who are scientists?</a:t>
            </a:r>
            <a:endParaRPr lang="en-US" dirty="0"/>
          </a:p>
        </p:txBody>
      </p:sp>
      <p:pic>
        <p:nvPicPr>
          <p:cNvPr id="47106" name="Picture 2" descr="http://to55er.files.wordpress.com/2009/03/mad_scientist.gif?w=338&amp;h=4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905000"/>
            <a:ext cx="3581400" cy="4768136"/>
          </a:xfrm>
          <a:prstGeom prst="rect">
            <a:avLst/>
          </a:prstGeom>
          <a:noFill/>
        </p:spPr>
      </p:pic>
      <p:pic>
        <p:nvPicPr>
          <p:cNvPr id="47108" name="Picture 4" descr="http://www.popsci.com/files/imagecache/photogallery_image/articles/27_MarineOptionProgram.jpg"/>
          <p:cNvPicPr>
            <a:picLocks noChangeAspect="1" noChangeArrowheads="1"/>
          </p:cNvPicPr>
          <p:nvPr/>
        </p:nvPicPr>
        <p:blipFill>
          <a:blip r:embed="rId6" cstate="print"/>
          <a:srcRect t="10638" b="5415"/>
          <a:stretch>
            <a:fillRect/>
          </a:stretch>
        </p:blipFill>
        <p:spPr bwMode="auto">
          <a:xfrm>
            <a:off x="2286000" y="1447800"/>
            <a:ext cx="429381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science?</a:t>
            </a:r>
            <a:endParaRPr lang="en-US" dirty="0"/>
          </a:p>
        </p:txBody>
      </p:sp>
      <p:pic>
        <p:nvPicPr>
          <p:cNvPr id="1026" name="Picture 2" descr="http://sciencecareers.sciencemag.org/get-file.xqy?uri=/aaas/files/images/media/images/nw/icons_4/lim6_jpg/23123-1-eng-US/lim6_jpg1.jpg"/>
          <p:cNvPicPr>
            <a:picLocks noChangeAspect="1" noChangeArrowheads="1"/>
          </p:cNvPicPr>
          <p:nvPr/>
        </p:nvPicPr>
        <p:blipFill>
          <a:blip r:embed="rId3" cstate="print"/>
          <a:srcRect r="29885" b="41824"/>
          <a:stretch>
            <a:fillRect/>
          </a:stretch>
        </p:blipFill>
        <p:spPr bwMode="auto">
          <a:xfrm>
            <a:off x="1295400" y="2133600"/>
            <a:ext cx="6338452" cy="3429000"/>
          </a:xfrm>
          <a:prstGeom prst="rect">
            <a:avLst/>
          </a:prstGeom>
          <a:noFill/>
        </p:spPr>
      </p:pic>
      <p:pic>
        <p:nvPicPr>
          <p:cNvPr id="1028" name="Picture 4" descr="http://sciencecareers.sciencemag.org/get-file.xqy?uri=/aaas/files/images/media/images/nw/icons_4/lim6_jpg/23123-1-eng-US/lim6_jp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133600"/>
            <a:ext cx="6553200" cy="4272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/>
          <a:lstStyle/>
          <a:p>
            <a:r>
              <a:rPr lang="en-US" dirty="0" smtClean="0"/>
              <a:t>Like animals?</a:t>
            </a:r>
            <a:endParaRPr lang="en-US" dirty="0"/>
          </a:p>
        </p:txBody>
      </p:sp>
      <p:pic>
        <p:nvPicPr>
          <p:cNvPr id="27650" name="Picture 2" descr="http://www.changethebrandofscience.org/images/adv.png"/>
          <p:cNvPicPr>
            <a:picLocks noChangeAspect="1" noChangeArrowheads="1"/>
          </p:cNvPicPr>
          <p:nvPr/>
        </p:nvPicPr>
        <p:blipFill>
          <a:blip r:embed="rId3" cstate="print"/>
          <a:srcRect l="42000" t="10400" b="54400"/>
          <a:stretch>
            <a:fillRect/>
          </a:stretch>
        </p:blipFill>
        <p:spPr bwMode="auto">
          <a:xfrm>
            <a:off x="1828800" y="2209800"/>
            <a:ext cx="4953000" cy="3757448"/>
          </a:xfrm>
          <a:prstGeom prst="rect">
            <a:avLst/>
          </a:prstGeom>
          <a:noFill/>
        </p:spPr>
      </p:pic>
      <p:pic>
        <p:nvPicPr>
          <p:cNvPr id="27652" name="Picture 4" descr="http://www.changethebrandofscience.org/images/adv.png"/>
          <p:cNvPicPr>
            <a:picLocks noChangeAspect="1" noChangeArrowheads="1"/>
          </p:cNvPicPr>
          <p:nvPr/>
        </p:nvPicPr>
        <p:blipFill>
          <a:blip r:embed="rId3" cstate="print"/>
          <a:srcRect b="18571"/>
          <a:stretch>
            <a:fillRect/>
          </a:stretch>
        </p:blipFill>
        <p:spPr bwMode="auto">
          <a:xfrm>
            <a:off x="1676400" y="1428750"/>
            <a:ext cx="5334000" cy="542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things that go boom?</a:t>
            </a:r>
            <a:endParaRPr lang="en-US" dirty="0"/>
          </a:p>
        </p:txBody>
      </p:sp>
      <p:pic>
        <p:nvPicPr>
          <p:cNvPr id="28676" name="Picture 4" descr="http://www.popsci.com/files/imagecache/photogallery_image/articles/01_ExperimentalMine.jpg"/>
          <p:cNvPicPr>
            <a:picLocks noChangeAspect="1" noChangeArrowheads="1"/>
          </p:cNvPicPr>
          <p:nvPr/>
        </p:nvPicPr>
        <p:blipFill>
          <a:blip r:embed="rId4" cstate="print"/>
          <a:srcRect l="42667" t="9143" r="34476" b="40571"/>
          <a:stretch>
            <a:fillRect/>
          </a:stretch>
        </p:blipFill>
        <p:spPr bwMode="auto">
          <a:xfrm>
            <a:off x="2209800" y="1981200"/>
            <a:ext cx="2971800" cy="4358640"/>
          </a:xfrm>
          <a:prstGeom prst="rect">
            <a:avLst/>
          </a:prstGeom>
          <a:noFill/>
        </p:spPr>
      </p:pic>
      <p:pic>
        <p:nvPicPr>
          <p:cNvPr id="28677" name="Picture 5" descr="http://www.popsci.com/files/imagecache/photogallery_image/articles/01_ExperimentalM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981200"/>
            <a:ext cx="7010400" cy="467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dirty="0" smtClean="0"/>
              <a:t>Things that go crunch?</a:t>
            </a:r>
            <a:endParaRPr lang="en-US" dirty="0"/>
          </a:p>
        </p:txBody>
      </p:sp>
      <p:pic>
        <p:nvPicPr>
          <p:cNvPr id="29698" name="Picture 2" descr="http://image.motortrend.com/f/editorial/just-shut-up-and-drive/6808744+w600+cr1+re0+ar1/car-accid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828800"/>
            <a:ext cx="6812149" cy="3962400"/>
          </a:xfrm>
          <a:prstGeom prst="rect">
            <a:avLst/>
          </a:prstGeom>
          <a:noFill/>
        </p:spPr>
      </p:pic>
      <p:pic>
        <p:nvPicPr>
          <p:cNvPr id="29699" name="Picture 3" descr="http://www.popsci.com/files/imagecache/photogallery_image/articles/02_CrashAnalys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447800"/>
            <a:ext cx="6858000" cy="5238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2022</TotalTime>
  <Words>338</Words>
  <Application>Microsoft Office PowerPoint</Application>
  <PresentationFormat>On-screen Show (4:3)</PresentationFormat>
  <Paragraphs>69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What do Scientists do?</vt:lpstr>
      <vt:lpstr>What is science?</vt:lpstr>
      <vt:lpstr>A Scientist’s job</vt:lpstr>
      <vt:lpstr>An Engineer’s Job</vt:lpstr>
      <vt:lpstr>Who are scientists?</vt:lpstr>
      <vt:lpstr>This is science?</vt:lpstr>
      <vt:lpstr>Like animals?</vt:lpstr>
      <vt:lpstr>Like things that go boom?</vt:lpstr>
      <vt:lpstr>Things that go crunch?</vt:lpstr>
      <vt:lpstr>When are you inside but outside?  In a cave!</vt:lpstr>
      <vt:lpstr>Like working on engines?  Why stop at cars?</vt:lpstr>
      <vt:lpstr>Like diving?</vt:lpstr>
      <vt:lpstr>Like to play with toys?  Try designing them!</vt:lpstr>
      <vt:lpstr>Is it cold outside…or really hot?</vt:lpstr>
      <vt:lpstr>I see dead people…for a job!</vt:lpstr>
      <vt:lpstr>What happens when you don’t wash your hands?  Bacteria and viruses!</vt:lpstr>
    </vt:vector>
  </TitlesOfParts>
  <Company>Jackson County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Scientists do?</dc:title>
  <dc:creator>JCISD</dc:creator>
  <cp:lastModifiedBy>JCISD</cp:lastModifiedBy>
  <cp:revision>15</cp:revision>
  <dcterms:created xsi:type="dcterms:W3CDTF">2010-08-27T16:15:33Z</dcterms:created>
  <dcterms:modified xsi:type="dcterms:W3CDTF">2012-09-06T12:03:24Z</dcterms:modified>
</cp:coreProperties>
</file>