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2"/>
  </p:notesMasterIdLst>
  <p:handoutMasterIdLst>
    <p:handoutMasterId r:id="rId23"/>
  </p:handoutMasterIdLst>
  <p:sldIdLst>
    <p:sldId id="256" r:id="rId3"/>
    <p:sldId id="302" r:id="rId4"/>
    <p:sldId id="303" r:id="rId5"/>
    <p:sldId id="305" r:id="rId6"/>
    <p:sldId id="306" r:id="rId7"/>
    <p:sldId id="308" r:id="rId8"/>
    <p:sldId id="307" r:id="rId9"/>
    <p:sldId id="310" r:id="rId10"/>
    <p:sldId id="309" r:id="rId11"/>
    <p:sldId id="312" r:id="rId12"/>
    <p:sldId id="315" r:id="rId13"/>
    <p:sldId id="316" r:id="rId14"/>
    <p:sldId id="318" r:id="rId15"/>
    <p:sldId id="311" r:id="rId16"/>
    <p:sldId id="314" r:id="rId17"/>
    <p:sldId id="313" r:id="rId18"/>
    <p:sldId id="322" r:id="rId19"/>
    <p:sldId id="321" r:id="rId20"/>
    <p:sldId id="320"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B"/>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4" autoAdjust="0"/>
    <p:restoredTop sz="89822" autoAdjust="0"/>
  </p:normalViewPr>
  <p:slideViewPr>
    <p:cSldViewPr snapToGrid="0">
      <p:cViewPr>
        <p:scale>
          <a:sx n="66" d="100"/>
          <a:sy n="66" d="100"/>
        </p:scale>
        <p:origin x="-468" y="876"/>
      </p:cViewPr>
      <p:guideLst>
        <p:guide orient="horz" pos="2160"/>
        <p:guide pos="2880"/>
      </p:guideLst>
    </p:cSldViewPr>
  </p:slideViewPr>
  <p:notesTextViewPr>
    <p:cViewPr>
      <p:scale>
        <a:sx n="100" d="100"/>
        <a:sy n="100" d="100"/>
      </p:scale>
      <p:origin x="0" y="0"/>
    </p:cViewPr>
  </p:notesTextViewPr>
  <p:notesViewPr>
    <p:cSldViewPr snapToGrid="0">
      <p:cViewPr varScale="1">
        <p:scale>
          <a:sx n="83" d="100"/>
          <a:sy n="83" d="100"/>
        </p:scale>
        <p:origin x="-265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xmlns="" val="190789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xmlns="" val="4138681007"/>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even though kilogram has the kilo- prefix, it is defined as a base unit and is used in definitions of derived units.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a:t>
            </a:fld>
            <a:endParaRPr lang="en-US"/>
          </a:p>
        </p:txBody>
      </p:sp>
    </p:spTree>
    <p:extLst>
      <p:ext uri="{BB962C8B-B14F-4D97-AF65-F5344CB8AC3E}">
        <p14:creationId xmlns:p14="http://schemas.microsoft.com/office/powerpoint/2010/main" xmlns="" val="338715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Since the measurement is certainly between 3.8 and 3.9, you can be certain that the 3 and the 8 are correct.  However, the 4 is an estimate based on your best guess.</a:t>
            </a:r>
          </a:p>
          <a:p>
            <a:pPr eaLnBrk="1" hangingPunct="1"/>
            <a:endParaRPr lang="en-US" dirty="0" smtClean="0"/>
          </a:p>
          <a:p>
            <a:pPr eaLnBrk="1" hangingPunct="1"/>
            <a:r>
              <a:rPr lang="en-US" dirty="0" smtClean="0"/>
              <a:t>This number has three significant digits : 3, 8 and 4.</a:t>
            </a:r>
          </a:p>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17</a:t>
            </a:fld>
            <a:endParaRPr lang="en-US"/>
          </a:p>
        </p:txBody>
      </p:sp>
    </p:spTree>
    <p:extLst>
      <p:ext uri="{BB962C8B-B14F-4D97-AF65-F5344CB8AC3E}">
        <p14:creationId xmlns:p14="http://schemas.microsoft.com/office/powerpoint/2010/main" xmlns="" val="2227819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[click to zoom in on scale. Allow student to estimate the measurement.]</a:t>
            </a:r>
          </a:p>
          <a:p>
            <a:pPr eaLnBrk="1" hangingPunct="1"/>
            <a:r>
              <a:rPr lang="en-US" dirty="0" smtClean="0"/>
              <a:t>[click to reveal estimate of 6.33 cm.]</a:t>
            </a:r>
          </a:p>
          <a:p>
            <a:pPr eaLnBrk="1" hangingPunct="1"/>
            <a:endParaRPr lang="en-US" dirty="0" smtClean="0"/>
          </a:p>
          <a:p>
            <a:pPr eaLnBrk="1" hangingPunct="1"/>
            <a:r>
              <a:rPr lang="en-US" dirty="0" smtClean="0"/>
              <a:t>Answers may vary, but a good estimate that reflects the appropriate precision is 6.33 cm.  Other good estimates are 6.32 or 6.34 cm. </a:t>
            </a:r>
          </a:p>
          <a:p>
            <a:pPr eaLnBrk="1" hangingPunct="1"/>
            <a:endParaRPr lang="en-US" dirty="0" smtClean="0"/>
          </a:p>
          <a:p>
            <a:pPr eaLnBrk="1" hangingPunct="1"/>
            <a:r>
              <a:rPr lang="en-US" dirty="0" smtClean="0"/>
              <a:t>[Click and allow students to answer question then click again to reveal answer of 3.]</a:t>
            </a:r>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18</a:t>
            </a:fld>
            <a:endParaRPr lang="en-US"/>
          </a:p>
        </p:txBody>
      </p:sp>
    </p:spTree>
    <p:extLst>
      <p:ext uri="{BB962C8B-B14F-4D97-AF65-F5344CB8AC3E}">
        <p14:creationId xmlns:p14="http://schemas.microsoft.com/office/powerpoint/2010/main" xmlns="" val="1214967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teacher will pass out Activity 1.3.1  Linear Measurement and have students answer complete the metric linear measurements.]</a:t>
            </a:r>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19</a:t>
            </a:fld>
            <a:endParaRPr lang="en-US"/>
          </a:p>
        </p:txBody>
      </p:sp>
    </p:spTree>
    <p:extLst>
      <p:ext uri="{BB962C8B-B14F-4D97-AF65-F5344CB8AC3E}">
        <p14:creationId xmlns:p14="http://schemas.microsoft.com/office/powerpoint/2010/main" xmlns="" val="122432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r>
              <a:rPr lang="en-US" dirty="0" smtClean="0"/>
              <a:t>Note that the kilo- prefix in kilogram indicates that a kilogram is 10^3 = 1000 grams.  The fact that the kilogram is a base unit does not affect the meaning of the prefix but allows for the use of the kilogram as a unit in the definition of derived units.</a:t>
            </a:r>
          </a:p>
          <a:p>
            <a:pPr marL="228600" indent="-228600" eaLnBrk="1" hangingPunct="1"/>
            <a:endParaRPr lang="en-US" dirty="0" smtClean="0"/>
          </a:p>
          <a:p>
            <a:pPr marL="228600" indent="-228600" eaLnBrk="1" hangingPunct="1"/>
            <a:r>
              <a:rPr lang="en-US" dirty="0" smtClean="0"/>
              <a:t>[These, and additional prefixes are shown on the PLTW Engineering Formula Sheet. Students do not need to write these prefixes in their notes.]</a:t>
            </a:r>
          </a:p>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3</a:t>
            </a:fld>
            <a:endParaRPr lang="en-US"/>
          </a:p>
        </p:txBody>
      </p:sp>
    </p:spTree>
    <p:extLst>
      <p:ext uri="{BB962C8B-B14F-4D97-AF65-F5344CB8AC3E}">
        <p14:creationId xmlns:p14="http://schemas.microsoft.com/office/powerpoint/2010/main" xmlns="" val="3641288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Students can understand more when you relate to common objects.</a:t>
            </a:r>
          </a:p>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4</a:t>
            </a:fld>
            <a:endParaRPr lang="en-US"/>
          </a:p>
        </p:txBody>
      </p:sp>
    </p:spTree>
    <p:extLst>
      <p:ext uri="{BB962C8B-B14F-4D97-AF65-F5344CB8AC3E}">
        <p14:creationId xmlns:p14="http://schemas.microsoft.com/office/powerpoint/2010/main" xmlns="" val="3990569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r>
              <a:rPr lang="en-US" dirty="0" smtClean="0"/>
              <a:t>Be sure to always include units when recording measurements.</a:t>
            </a:r>
          </a:p>
          <a:p>
            <a:pPr marL="228600" indent="-228600" eaLnBrk="1" hangingPunct="1"/>
            <a:endParaRPr lang="en-US" dirty="0" smtClean="0"/>
          </a:p>
          <a:p>
            <a:pPr marL="228600" indent="-228600" eaLnBrk="1" hangingPunct="1"/>
            <a:r>
              <a:rPr lang="en-US" dirty="0" smtClean="0"/>
              <a:t>There are always errors in measurements, even if they are very small.  It is important to know the level of error that may be inherent in a measurement.  </a:t>
            </a:r>
          </a:p>
          <a:p>
            <a:pPr marL="228600" indent="-228600" eaLnBrk="1" hangingPunct="1"/>
            <a:endParaRPr lang="en-US" dirty="0" smtClean="0"/>
          </a:p>
          <a:p>
            <a:pPr marL="228600" indent="-228600" eaLnBrk="1" hangingPunct="1"/>
            <a:r>
              <a:rPr lang="en-US" dirty="0" smtClean="0"/>
              <a:t>It is important to understand how accurate the recorded measurement is. For instance, if you know an object measures 3 inches in length, you can’t really be sure if the object is actually somewhat longer or shorter than 3 inches.  Perhaps the object is 3 1/16 inches long, or 2 15/16 inches long.  If the object must fit into a 3 inch space – which again may be somewhat larger or smaller than the recorded measurement. How can you be sure the part will fit?</a:t>
            </a:r>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5</a:t>
            </a:fld>
            <a:endParaRPr lang="en-US"/>
          </a:p>
        </p:txBody>
      </p:sp>
    </p:spTree>
    <p:extLst>
      <p:ext uri="{BB962C8B-B14F-4D97-AF65-F5344CB8AC3E}">
        <p14:creationId xmlns:p14="http://schemas.microsoft.com/office/powerpoint/2010/main" xmlns="" val="2824750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r>
              <a:rPr lang="en-US" dirty="0" smtClean="0"/>
              <a:t>Although precision and accuracy are often confused, there is a difference between the meanings of the two terms in the fields of science and engineering.</a:t>
            </a:r>
          </a:p>
          <a:p>
            <a:pPr marL="228600" indent="-228600" eaLnBrk="1" hangingPunct="1"/>
            <a:r>
              <a:rPr lang="en-US" dirty="0" smtClean="0"/>
              <a:t>Precision indicates how close together repeated measurements of the same quantity are to each other.  So, a precise bathroom scale would give the same weight each time you stepped on the scale within a short time (even if it did not report your true weight).</a:t>
            </a:r>
          </a:p>
          <a:p>
            <a:pPr marL="228600" indent="-228600" eaLnBrk="1" hangingPunct="1"/>
            <a:r>
              <a:rPr lang="en-US" dirty="0" smtClean="0"/>
              <a:t>Accuracy indicate how close measurements are to the actual quantity being measured.  For example, if you put a 5 pound weight on a scale, we would consider the scale accurate if it reported a weight of 5 pounds. </a:t>
            </a:r>
          </a:p>
          <a:p>
            <a:pPr marL="228600" indent="-228600" eaLnBrk="1" hangingPunct="1"/>
            <a:endParaRPr lang="en-US" dirty="0" smtClean="0"/>
          </a:p>
          <a:p>
            <a:pPr marL="228600" indent="-228600" eaLnBrk="1" hangingPunct="1"/>
            <a:r>
              <a:rPr lang="en-US" dirty="0" smtClean="0"/>
              <a:t>A target analogy is sometimes used to differentiate between the two terms.  Consider the “arrows” or dots on the targets to be repeated measurements of a quantity.  </a:t>
            </a:r>
          </a:p>
          <a:p>
            <a:pPr marL="228600" indent="-228600" eaLnBrk="1" hangingPunct="1"/>
            <a:r>
              <a:rPr lang="en-US" dirty="0" smtClean="0"/>
              <a:t>[click] The first target shows that the arrows (or repeated measurements) are “centered” around the center of the target, so on the whole, the measurements are fairly close to the target (actual) measurement – making the measuring devise accurate.  But the repeated measurements are not close to each other - so the precision of the measuring device is low. , although they are not close to each other.  </a:t>
            </a:r>
          </a:p>
          <a:p>
            <a:pPr marL="228600" indent="-228600" eaLnBrk="1" hangingPunct="1"/>
            <a:r>
              <a:rPr lang="en-US" dirty="0" smtClean="0"/>
              <a:t>[click] The second target show that the arrows (or repeated measurements) are close together – so the precision is high.  But the “center” of the measurements is not close to the target (actual) value of the quantity.</a:t>
            </a:r>
          </a:p>
          <a:p>
            <a:pPr marL="228600" indent="-228600" eaLnBrk="1" hangingPunct="1"/>
            <a:r>
              <a:rPr lang="en-US" dirty="0" smtClean="0"/>
              <a:t>What should the target look like if the measurement is both highly accurate and highly precise? [allow student to answer then click]. The third target shows both precision (because the measurement are close together) and accuracy (because the “center” or the measurements is close to the target value).</a:t>
            </a:r>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6</a:t>
            </a:fld>
            <a:endParaRPr lang="en-US"/>
          </a:p>
        </p:txBody>
      </p:sp>
    </p:spTree>
    <p:extLst>
      <p:ext uri="{BB962C8B-B14F-4D97-AF65-F5344CB8AC3E}">
        <p14:creationId xmlns:p14="http://schemas.microsoft.com/office/powerpoint/2010/main" xmlns="" val="3569900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Laying tile involves accuracy, so significant figures are useful. Let's say you want to know how wide 10 tiles would go. You measure one tile and you get 11 7/8 inches on one side of the tape measure and 30.2 centimeters on the other side. If you convert 11 7/8 inches to decimal fraction, you get 11.875 inches. That implies accuracy down to a thousands of an inch. That isn't true because the tape can't measure to the nearest thousandths of an inch. Only to the nearest 16th of an inch. So significant numbers are easier to determine when a measurement is done with decimal fractions.</a:t>
            </a:r>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8</a:t>
            </a:fld>
            <a:endParaRPr lang="en-US"/>
          </a:p>
        </p:txBody>
      </p:sp>
    </p:spTree>
    <p:extLst>
      <p:ext uri="{BB962C8B-B14F-4D97-AF65-F5344CB8AC3E}">
        <p14:creationId xmlns:p14="http://schemas.microsoft.com/office/powerpoint/2010/main" xmlns="" val="2846992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r>
              <a:rPr lang="en-US" dirty="0" smtClean="0"/>
              <a:t>We will concentrate on measuring and recording linear length measurements in this presentation, but the techniques discussed apply to all types of measurements.</a:t>
            </a:r>
          </a:p>
          <a:p>
            <a:pPr marL="228600" indent="-228600" eaLnBrk="1" hangingPunct="1"/>
            <a:endParaRPr lang="en-US" dirty="0" smtClean="0"/>
          </a:p>
          <a:p>
            <a:pPr marL="228600" indent="-228600" eaLnBrk="1" hangingPunct="1"/>
            <a:r>
              <a:rPr lang="en-US" dirty="0" smtClean="0"/>
              <a:t>We’ll look at an example of a decimal scaled instrument first – a metric scale.  Later we’ll talk about a fractional scale – a ruler divided into fractions of inches.  </a:t>
            </a:r>
          </a:p>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9</a:t>
            </a:fld>
            <a:endParaRPr lang="en-US"/>
          </a:p>
        </p:txBody>
      </p:sp>
    </p:spTree>
    <p:extLst>
      <p:ext uri="{BB962C8B-B14F-4D97-AF65-F5344CB8AC3E}">
        <p14:creationId xmlns:p14="http://schemas.microsoft.com/office/powerpoint/2010/main" xmlns="" val="688479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Let’s look a little closer. [click]</a:t>
            </a:r>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14</a:t>
            </a:fld>
            <a:endParaRPr lang="en-US"/>
          </a:p>
        </p:txBody>
      </p:sp>
    </p:spTree>
    <p:extLst>
      <p:ext uri="{BB962C8B-B14F-4D97-AF65-F5344CB8AC3E}">
        <p14:creationId xmlns:p14="http://schemas.microsoft.com/office/powerpoint/2010/main" xmlns="" val="1853789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You can tell that the length of the rectangle is between 3 and 4 centimeters.  [click]</a:t>
            </a:r>
          </a:p>
          <a:p>
            <a:pPr eaLnBrk="1" hangingPunct="1"/>
            <a:endParaRPr lang="en-US" dirty="0" smtClean="0"/>
          </a:p>
          <a:p>
            <a:pPr eaLnBrk="1" hangingPunct="1"/>
            <a:r>
              <a:rPr lang="en-US" dirty="0" smtClean="0"/>
              <a:t>And, because the scale is incremented in millimeters, you can also be certain that the measurement is between 3.8 and 3.9 centimeters (assuming the scale is accurate).  So, you are certain that the first digit after the decimal, the tenths place, is 8. [click]</a:t>
            </a:r>
          </a:p>
          <a:p>
            <a:pPr eaLnBrk="1" hangingPunct="1"/>
            <a:endParaRPr lang="en-US" dirty="0" smtClean="0"/>
          </a:p>
          <a:p>
            <a:pPr eaLnBrk="1" hangingPunct="1"/>
            <a:r>
              <a:rPr lang="en-US" dirty="0" smtClean="0"/>
              <a:t>But, because there are no tick marks between millimeter marks, you can only estimate the hundredths place of the measurement. Perhaps you would estimate 3.83 or 3.84 cm.  The last digit is an estimate – your best guess as to where, within the millimeter distance, the measurement falls.</a:t>
            </a:r>
          </a:p>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15</a:t>
            </a:fld>
            <a:endParaRPr lang="en-US"/>
          </a:p>
        </p:txBody>
      </p:sp>
    </p:spTree>
    <p:extLst>
      <p:ext uri="{BB962C8B-B14F-4D97-AF65-F5344CB8AC3E}">
        <p14:creationId xmlns:p14="http://schemas.microsoft.com/office/powerpoint/2010/main" xmlns="" val="197281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7" r:id="rId4"/>
    <p:sldLayoutId id="2147483668" r:id="rId5"/>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upload.wikimedia.org/wikipedia/commons/1/10/High_accuracy_Low_precision.svg" TargetMode="External"/><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upload.wikimedia.org/wikipedia/commons/3/3a/High_precision_Low_accuracy.svg"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685800" y="3657601"/>
            <a:ext cx="7772400" cy="761999"/>
          </a:xfrm>
          <a:solidFill>
            <a:srgbClr val="FFFFFF"/>
          </a:solid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SI Measurement System</a:t>
            </a:r>
            <a:endParaRPr lang="en-US" dirty="0"/>
          </a:p>
        </p:txBody>
      </p:sp>
      <p:sp>
        <p:nvSpPr>
          <p:cNvPr id="2051" name="Rectangle 3"/>
          <p:cNvSpPr>
            <a:spLocks noGrp="1" noChangeArrowheads="1"/>
          </p:cNvSpPr>
          <p:nvPr>
            <p:ph type="subTitle" idx="1"/>
          </p:nvPr>
        </p:nvSpPr>
        <p:spPr bwMode="auto">
          <a:xfrm>
            <a:off x="1371600" y="4876800"/>
            <a:ext cx="6400800" cy="8382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Scale</a:t>
            </a:r>
            <a:endParaRPr lang="en-US" dirty="0"/>
          </a:p>
        </p:txBody>
      </p:sp>
      <p:sp>
        <p:nvSpPr>
          <p:cNvPr id="3" name="Content Placeholder 2"/>
          <p:cNvSpPr>
            <a:spLocks noGrp="1"/>
          </p:cNvSpPr>
          <p:nvPr>
            <p:ph idx="1"/>
          </p:nvPr>
        </p:nvSpPr>
        <p:spPr/>
        <p:txBody>
          <a:bodyPr/>
          <a:lstStyle/>
          <a:p>
            <a:pPr>
              <a:spcBef>
                <a:spcPct val="50000"/>
              </a:spcBef>
            </a:pPr>
            <a:r>
              <a:rPr lang="en-US" dirty="0">
                <a:latin typeface="Arial" charset="0"/>
              </a:rPr>
              <a:t>A typical metric scale often includes a</a:t>
            </a:r>
            <a:r>
              <a:rPr lang="en-US" sz="2400" dirty="0">
                <a:latin typeface="Arial" charset="0"/>
              </a:rPr>
              <a:t> </a:t>
            </a:r>
            <a:r>
              <a:rPr lang="en-US" dirty="0">
                <a:latin typeface="Arial" charset="0"/>
              </a:rPr>
              <a:t>30+ centimeter graduated scale</a:t>
            </a:r>
          </a:p>
          <a:p>
            <a:pPr lvl="2">
              <a:spcBef>
                <a:spcPct val="50000"/>
              </a:spcBef>
              <a:buFont typeface="Arial" charset="0"/>
              <a:buChar char="•"/>
            </a:pPr>
            <a:r>
              <a:rPr lang="en-US" dirty="0">
                <a:latin typeface="Arial" charset="0"/>
              </a:rPr>
              <a:t>Each centimeter is graduated into 10 </a:t>
            </a:r>
            <a:r>
              <a:rPr lang="en-US" dirty="0" smtClean="0">
                <a:latin typeface="Arial" charset="0"/>
              </a:rPr>
              <a:t>millimeters</a:t>
            </a:r>
            <a:endParaRPr lang="en-US" dirty="0"/>
          </a:p>
        </p:txBody>
      </p:sp>
      <p:pic>
        <p:nvPicPr>
          <p:cNvPr id="4" name="Picture 1"/>
          <p:cNvPicPr>
            <a:picLocks noChangeAspect="1"/>
          </p:cNvPicPr>
          <p:nvPr/>
        </p:nvPicPr>
        <p:blipFill rotWithShape="1">
          <a:blip r:embed="rId2" cstate="print">
            <a:extLst>
              <a:ext uri="{28A0092B-C50C-407E-A947-70E740481C1C}">
                <a14:useLocalDpi xmlns:a14="http://schemas.microsoft.com/office/drawing/2010/main" xmlns="" val="0"/>
              </a:ext>
            </a:extLst>
          </a:blip>
          <a:srcRect l="5833" t="33974" r="11856" b="52145"/>
          <a:stretch/>
        </p:blipFill>
        <p:spPr bwMode="auto">
          <a:xfrm rot="20983411">
            <a:off x="124965" y="3754420"/>
            <a:ext cx="8944682"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6587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Millimeter</a:t>
            </a:r>
            <a:endParaRPr lang="en-US" dirty="0"/>
          </a:p>
        </p:txBody>
      </p:sp>
      <p:sp>
        <p:nvSpPr>
          <p:cNvPr id="3" name="Content Placeholder 2"/>
          <p:cNvSpPr>
            <a:spLocks noGrp="1"/>
          </p:cNvSpPr>
          <p:nvPr>
            <p:ph idx="1"/>
          </p:nvPr>
        </p:nvSpPr>
        <p:spPr/>
        <p:txBody>
          <a:bodyPr/>
          <a:lstStyle/>
          <a:p>
            <a:r>
              <a:rPr lang="en-US" dirty="0"/>
              <a:t>The millimeter is the smallest increment found on a typical </a:t>
            </a:r>
            <a:r>
              <a:rPr lang="en-US" dirty="0" smtClean="0"/>
              <a:t>SI scale</a:t>
            </a:r>
            <a:endParaRPr lang="en-US" dirty="0"/>
          </a:p>
        </p:txBody>
      </p:sp>
      <p:pic>
        <p:nvPicPr>
          <p:cNvPr id="4" name="Picture 5" descr="rulermetric"/>
          <p:cNvPicPr>
            <a:picLocks noChangeAspect="1" noChangeArrowheads="1"/>
          </p:cNvPicPr>
          <p:nvPr/>
        </p:nvPicPr>
        <p:blipFill>
          <a:blip r:embed="rId2" cstate="print">
            <a:extLst>
              <a:ext uri="{28A0092B-C50C-407E-A947-70E740481C1C}">
                <a14:useLocalDpi xmlns:a14="http://schemas.microsoft.com/office/drawing/2010/main" xmlns="" val="0"/>
              </a:ext>
            </a:extLst>
          </a:blip>
          <a:srcRect t="10464" b="9302"/>
          <a:stretch>
            <a:fillRect/>
          </a:stretch>
        </p:blipFill>
        <p:spPr bwMode="auto">
          <a:xfrm>
            <a:off x="1619250" y="3086100"/>
            <a:ext cx="5867400" cy="350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AutoShape 6"/>
          <p:cNvSpPr>
            <a:spLocks noChangeArrowheads="1"/>
          </p:cNvSpPr>
          <p:nvPr/>
        </p:nvSpPr>
        <p:spPr bwMode="auto">
          <a:xfrm>
            <a:off x="2895600" y="2438400"/>
            <a:ext cx="152400" cy="685800"/>
          </a:xfrm>
          <a:prstGeom prst="downArrow">
            <a:avLst>
              <a:gd name="adj1" fmla="val 50000"/>
              <a:gd name="adj2" fmla="val 112500"/>
            </a:avLst>
          </a:prstGeom>
          <a:solidFill>
            <a:srgbClr val="E60702"/>
          </a:solidFill>
          <a:ln w="9525">
            <a:solidFill>
              <a:schemeClr val="tx1"/>
            </a:solidFill>
            <a:miter lim="800000"/>
            <a:headEnd/>
            <a:tailEnd/>
          </a:ln>
        </p:spPr>
        <p:txBody>
          <a:bodyPr wrap="none" anchor="ctr"/>
          <a:lstStyle/>
          <a:p>
            <a:endParaRPr lang="en-US"/>
          </a:p>
        </p:txBody>
      </p:sp>
      <p:sp>
        <p:nvSpPr>
          <p:cNvPr id="6" name="Rectangle 7"/>
          <p:cNvSpPr>
            <a:spLocks noChangeArrowheads="1"/>
          </p:cNvSpPr>
          <p:nvPr/>
        </p:nvSpPr>
        <p:spPr bwMode="auto">
          <a:xfrm>
            <a:off x="1828800" y="2438400"/>
            <a:ext cx="1083951"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800" dirty="0">
                <a:solidFill>
                  <a:schemeClr val="tx1"/>
                </a:solidFill>
                <a:latin typeface="Arial" charset="0"/>
              </a:rPr>
              <a:t>1 mm</a:t>
            </a:r>
          </a:p>
        </p:txBody>
      </p:sp>
    </p:spTree>
    <p:extLst>
      <p:ext uri="{BB962C8B-B14F-4D97-AF65-F5344CB8AC3E}">
        <p14:creationId xmlns:p14="http://schemas.microsoft.com/office/powerpoint/2010/main" xmlns="" val="997734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Millimeter</a:t>
            </a:r>
            <a:endParaRPr lang="en-US" dirty="0"/>
          </a:p>
        </p:txBody>
      </p:sp>
      <p:sp>
        <p:nvSpPr>
          <p:cNvPr id="3" name="Content Placeholder 2"/>
          <p:cNvSpPr>
            <a:spLocks noGrp="1"/>
          </p:cNvSpPr>
          <p:nvPr>
            <p:ph idx="1"/>
          </p:nvPr>
        </p:nvSpPr>
        <p:spPr/>
        <p:txBody>
          <a:bodyPr/>
          <a:lstStyle/>
          <a:p>
            <a:r>
              <a:rPr lang="en-US" dirty="0"/>
              <a:t>The next larger marking on a </a:t>
            </a:r>
            <a:r>
              <a:rPr lang="en-US" dirty="0" smtClean="0"/>
              <a:t>SI scale </a:t>
            </a:r>
            <a:r>
              <a:rPr lang="en-US" dirty="0"/>
              <a:t>shows 5 </a:t>
            </a:r>
            <a:r>
              <a:rPr lang="en-US" dirty="0" smtClean="0"/>
              <a:t>millimeters</a:t>
            </a:r>
            <a:endParaRPr lang="en-US" dirty="0"/>
          </a:p>
        </p:txBody>
      </p:sp>
      <p:pic>
        <p:nvPicPr>
          <p:cNvPr id="4" name="Picture 5" descr="rulermetric"/>
          <p:cNvPicPr>
            <a:picLocks noChangeAspect="1" noChangeArrowheads="1"/>
          </p:cNvPicPr>
          <p:nvPr/>
        </p:nvPicPr>
        <p:blipFill>
          <a:blip r:embed="rId2" cstate="print">
            <a:extLst>
              <a:ext uri="{28A0092B-C50C-407E-A947-70E740481C1C}">
                <a14:useLocalDpi xmlns:a14="http://schemas.microsoft.com/office/drawing/2010/main" xmlns="" val="0"/>
              </a:ext>
            </a:extLst>
          </a:blip>
          <a:srcRect t="10464" b="9302"/>
          <a:stretch>
            <a:fillRect/>
          </a:stretch>
        </p:blipFill>
        <p:spPr bwMode="auto">
          <a:xfrm>
            <a:off x="1619250" y="3086100"/>
            <a:ext cx="5867400" cy="350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AutoShape 6"/>
          <p:cNvSpPr>
            <a:spLocks noChangeArrowheads="1"/>
          </p:cNvSpPr>
          <p:nvPr/>
        </p:nvSpPr>
        <p:spPr bwMode="auto">
          <a:xfrm>
            <a:off x="4552950" y="2457450"/>
            <a:ext cx="152400" cy="685800"/>
          </a:xfrm>
          <a:prstGeom prst="downArrow">
            <a:avLst>
              <a:gd name="adj1" fmla="val 50000"/>
              <a:gd name="adj2" fmla="val 112500"/>
            </a:avLst>
          </a:prstGeom>
          <a:solidFill>
            <a:srgbClr val="E60702"/>
          </a:solidFill>
          <a:ln w="9525">
            <a:solidFill>
              <a:schemeClr val="tx1"/>
            </a:solidFill>
            <a:miter lim="800000"/>
            <a:headEnd/>
            <a:tailEnd/>
          </a:ln>
        </p:spPr>
        <p:txBody>
          <a:bodyPr wrap="none" anchor="ctr"/>
          <a:lstStyle/>
          <a:p>
            <a:endParaRPr lang="en-US"/>
          </a:p>
        </p:txBody>
      </p:sp>
      <p:sp>
        <p:nvSpPr>
          <p:cNvPr id="6" name="Rectangle 7"/>
          <p:cNvSpPr>
            <a:spLocks noChangeArrowheads="1"/>
          </p:cNvSpPr>
          <p:nvPr/>
        </p:nvSpPr>
        <p:spPr bwMode="auto">
          <a:xfrm>
            <a:off x="3429000" y="2428875"/>
            <a:ext cx="1083951"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800" dirty="0" smtClean="0">
                <a:solidFill>
                  <a:schemeClr val="tx1"/>
                </a:solidFill>
                <a:latin typeface="Arial" charset="0"/>
              </a:rPr>
              <a:t>5 </a:t>
            </a:r>
            <a:r>
              <a:rPr lang="en-US" sz="2800" dirty="0">
                <a:solidFill>
                  <a:schemeClr val="tx1"/>
                </a:solidFill>
                <a:latin typeface="Arial" charset="0"/>
              </a:rPr>
              <a:t>mm</a:t>
            </a:r>
          </a:p>
        </p:txBody>
      </p:sp>
    </p:spTree>
    <p:extLst>
      <p:ext uri="{BB962C8B-B14F-4D97-AF65-F5344CB8AC3E}">
        <p14:creationId xmlns:p14="http://schemas.microsoft.com/office/powerpoint/2010/main" xmlns="" val="741845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Millimeter</a:t>
            </a:r>
          </a:p>
        </p:txBody>
      </p:sp>
      <p:sp>
        <p:nvSpPr>
          <p:cNvPr id="3" name="Content Placeholder 2"/>
          <p:cNvSpPr>
            <a:spLocks noGrp="1"/>
          </p:cNvSpPr>
          <p:nvPr>
            <p:ph idx="1"/>
          </p:nvPr>
        </p:nvSpPr>
        <p:spPr/>
        <p:txBody>
          <a:bodyPr/>
          <a:lstStyle/>
          <a:p>
            <a:r>
              <a:rPr lang="en-US" dirty="0"/>
              <a:t>L</a:t>
            </a:r>
            <a:r>
              <a:rPr lang="en-US" dirty="0" smtClean="0"/>
              <a:t>argest </a:t>
            </a:r>
            <a:r>
              <a:rPr lang="en-US" dirty="0"/>
              <a:t>markings on </a:t>
            </a:r>
            <a:r>
              <a:rPr lang="en-US" dirty="0" smtClean="0"/>
              <a:t>a SI scale represents </a:t>
            </a:r>
            <a:r>
              <a:rPr lang="en-US" dirty="0"/>
              <a:t>centimeters (</a:t>
            </a:r>
            <a:r>
              <a:rPr lang="en-US" dirty="0" smtClean="0"/>
              <a:t>cm)</a:t>
            </a:r>
          </a:p>
          <a:p>
            <a:r>
              <a:rPr lang="en-US" dirty="0" smtClean="0"/>
              <a:t>These </a:t>
            </a:r>
            <a:r>
              <a:rPr lang="en-US" dirty="0"/>
              <a:t>are the only marks that are actually numbered. </a:t>
            </a:r>
          </a:p>
        </p:txBody>
      </p:sp>
      <p:pic>
        <p:nvPicPr>
          <p:cNvPr id="4" name="Picture 5" descr="rulermetric"/>
          <p:cNvPicPr>
            <a:picLocks noChangeAspect="1" noChangeArrowheads="1"/>
          </p:cNvPicPr>
          <p:nvPr/>
        </p:nvPicPr>
        <p:blipFill>
          <a:blip r:embed="rId2" cstate="print">
            <a:extLst>
              <a:ext uri="{28A0092B-C50C-407E-A947-70E740481C1C}">
                <a14:useLocalDpi xmlns:a14="http://schemas.microsoft.com/office/drawing/2010/main" xmlns="" val="0"/>
              </a:ext>
            </a:extLst>
          </a:blip>
          <a:srcRect t="10464" b="9302"/>
          <a:stretch>
            <a:fillRect/>
          </a:stretch>
        </p:blipFill>
        <p:spPr bwMode="auto">
          <a:xfrm>
            <a:off x="1895475" y="3581400"/>
            <a:ext cx="4800600" cy="28678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p:cNvSpPr>
            <a:spLocks noChangeArrowheads="1"/>
          </p:cNvSpPr>
          <p:nvPr/>
        </p:nvSpPr>
        <p:spPr bwMode="auto">
          <a:xfrm>
            <a:off x="3948113" y="3000375"/>
            <a:ext cx="219233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2400" dirty="0">
                <a:solidFill>
                  <a:schemeClr val="tx1"/>
                </a:solidFill>
                <a:latin typeface="Arial" charset="0"/>
              </a:rPr>
              <a:t>1 cm = 10 mm</a:t>
            </a:r>
          </a:p>
        </p:txBody>
      </p:sp>
      <p:sp>
        <p:nvSpPr>
          <p:cNvPr id="9" name="AutoShape 6"/>
          <p:cNvSpPr>
            <a:spLocks noChangeArrowheads="1"/>
          </p:cNvSpPr>
          <p:nvPr/>
        </p:nvSpPr>
        <p:spPr bwMode="auto">
          <a:xfrm>
            <a:off x="6026150" y="2962275"/>
            <a:ext cx="152400" cy="685800"/>
          </a:xfrm>
          <a:prstGeom prst="downArrow">
            <a:avLst>
              <a:gd name="adj1" fmla="val 50000"/>
              <a:gd name="adj2" fmla="val 112500"/>
            </a:avLst>
          </a:prstGeom>
          <a:solidFill>
            <a:srgbClr val="E60702"/>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xmlns="" val="1872456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Using </a:t>
            </a:r>
            <a:r>
              <a:rPr lang="en-US" dirty="0"/>
              <a:t>a Decimal Scale</a:t>
            </a:r>
          </a:p>
        </p:txBody>
      </p:sp>
      <p:sp>
        <p:nvSpPr>
          <p:cNvPr id="3" name="Content Placeholder 2"/>
          <p:cNvSpPr>
            <a:spLocks noGrp="1"/>
          </p:cNvSpPr>
          <p:nvPr>
            <p:ph idx="1"/>
          </p:nvPr>
        </p:nvSpPr>
        <p:spPr/>
        <p:txBody>
          <a:bodyPr/>
          <a:lstStyle/>
          <a:p>
            <a:r>
              <a:rPr lang="en-US" sz="2800" dirty="0"/>
              <a:t>How long is the rectangle?</a:t>
            </a:r>
          </a:p>
          <a:p>
            <a:r>
              <a:rPr lang="en-US" sz="2800" dirty="0"/>
              <a:t>Let’s look a little </a:t>
            </a:r>
            <a:r>
              <a:rPr lang="en-US" sz="2800" dirty="0" smtClean="0"/>
              <a:t>closer</a:t>
            </a:r>
            <a:endParaRPr lang="en-US" sz="2800" dirty="0"/>
          </a:p>
        </p:txBody>
      </p:sp>
      <p:sp>
        <p:nvSpPr>
          <p:cNvPr id="4" name="Rectangle 6"/>
          <p:cNvSpPr>
            <a:spLocks noChangeArrowheads="1"/>
          </p:cNvSpPr>
          <p:nvPr/>
        </p:nvSpPr>
        <p:spPr bwMode="auto">
          <a:xfrm>
            <a:off x="358775" y="3867150"/>
            <a:ext cx="762000" cy="4572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cxnSp>
        <p:nvCxnSpPr>
          <p:cNvPr id="5" name="Straight Connector 4"/>
          <p:cNvCxnSpPr>
            <a:cxnSpLocks noChangeShapeType="1"/>
          </p:cNvCxnSpPr>
          <p:nvPr/>
        </p:nvCxnSpPr>
        <p:spPr bwMode="auto">
          <a:xfrm flipV="1">
            <a:off x="1120775" y="3867150"/>
            <a:ext cx="0" cy="990600"/>
          </a:xfrm>
          <a:prstGeom prst="line">
            <a:avLst/>
          </a:prstGeom>
          <a:noFill/>
          <a:ln w="9525" algn="ctr">
            <a:solidFill>
              <a:schemeClr val="tx1"/>
            </a:solidFill>
            <a:round/>
            <a:headEnd/>
            <a:tailEnd/>
          </a:ln>
          <a:extLst>
            <a:ext uri="{909E8E84-426E-40DD-AFC4-6F175D3DCCD1}">
              <a14:hiddenFill xmlns:a14="http://schemas.microsoft.com/office/drawing/2010/main" xmlns="">
                <a:noFill/>
              </a14:hiddenFill>
            </a:ext>
          </a:extLst>
        </p:spPr>
      </p:cxnSp>
      <p:grpSp>
        <p:nvGrpSpPr>
          <p:cNvPr id="6" name="Group 7"/>
          <p:cNvGrpSpPr>
            <a:grpSpLocks/>
          </p:cNvGrpSpPr>
          <p:nvPr/>
        </p:nvGrpSpPr>
        <p:grpSpPr bwMode="auto">
          <a:xfrm>
            <a:off x="0" y="3562350"/>
            <a:ext cx="8534400" cy="3429000"/>
            <a:chOff x="1406843" y="4211003"/>
            <a:chExt cx="6353175" cy="2314575"/>
          </a:xfrm>
        </p:grpSpPr>
        <p:pic>
          <p:nvPicPr>
            <p:cNvPr id="7"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6843" y="4211003"/>
              <a:ext cx="6353175" cy="2314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6"/>
            <p:cNvSpPr>
              <a:spLocks noChangeArrowheads="1"/>
            </p:cNvSpPr>
            <p:nvPr/>
          </p:nvSpPr>
          <p:spPr bwMode="auto">
            <a:xfrm>
              <a:off x="1676400" y="4419600"/>
              <a:ext cx="2743200" cy="304800"/>
            </a:xfrm>
            <a:prstGeom prst="rect">
              <a:avLst/>
            </a:prstGeom>
            <a:solidFill>
              <a:schemeClr val="accent1"/>
            </a:solidFill>
            <a:ln w="9525" algn="ctr">
              <a:solidFill>
                <a:schemeClr val="tx1"/>
              </a:solidFill>
              <a:round/>
              <a:headEnd/>
              <a:tailEnd/>
            </a:ln>
          </p:spPr>
          <p:txBody>
            <a:bodyPr/>
            <a:lstStyle/>
            <a:p>
              <a:endParaRPr lang="en-US"/>
            </a:p>
          </p:txBody>
        </p:sp>
      </p:grpSp>
      <p:sp>
        <p:nvSpPr>
          <p:cNvPr id="9" name="Rectangle 8"/>
          <p:cNvSpPr>
            <a:spLocks noChangeArrowheads="1"/>
          </p:cNvSpPr>
          <p:nvPr/>
        </p:nvSpPr>
        <p:spPr bwMode="auto">
          <a:xfrm>
            <a:off x="2606675" y="3638550"/>
            <a:ext cx="2895600" cy="2895600"/>
          </a:xfrm>
          <a:prstGeom prst="rect">
            <a:avLst/>
          </a:prstGeom>
          <a:noFill/>
          <a:ln w="190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pSp>
        <p:nvGrpSpPr>
          <p:cNvPr id="10" name="Group 9"/>
          <p:cNvGrpSpPr>
            <a:grpSpLocks/>
          </p:cNvGrpSpPr>
          <p:nvPr/>
        </p:nvGrpSpPr>
        <p:grpSpPr bwMode="auto">
          <a:xfrm>
            <a:off x="4016375" y="2571750"/>
            <a:ext cx="4854575" cy="4038600"/>
            <a:chOff x="1904999" y="2209800"/>
            <a:chExt cx="5064126" cy="4625975"/>
          </a:xfrm>
        </p:grpSpPr>
        <p:pic>
          <p:nvPicPr>
            <p:cNvPr id="11"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t="12212" b="16959"/>
            <a:stretch>
              <a:fillRect/>
            </a:stretch>
          </p:blipFill>
          <p:spPr bwMode="auto">
            <a:xfrm>
              <a:off x="1905000" y="2209800"/>
              <a:ext cx="5064125" cy="4625975"/>
            </a:xfrm>
            <a:prstGeom prst="rect">
              <a:avLst/>
            </a:prstGeom>
            <a:noFill/>
            <a:ln w="4445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 name="Rectangle 1"/>
            <p:cNvSpPr>
              <a:spLocks noChangeArrowheads="1"/>
            </p:cNvSpPr>
            <p:nvPr/>
          </p:nvSpPr>
          <p:spPr bwMode="auto">
            <a:xfrm>
              <a:off x="1904999" y="2514600"/>
              <a:ext cx="2306955" cy="990600"/>
            </a:xfrm>
            <a:prstGeom prst="rect">
              <a:avLst/>
            </a:prstGeom>
            <a:solidFill>
              <a:schemeClr val="accent1"/>
            </a:solidFill>
            <a:ln w="9525" algn="ctr">
              <a:solidFill>
                <a:schemeClr val="tx1"/>
              </a:solidFill>
              <a:round/>
              <a:headEnd/>
              <a:tailEnd/>
            </a:ln>
          </p:spPr>
          <p:txBody>
            <a:bodyPr/>
            <a:lstStyle/>
            <a:p>
              <a:endParaRPr lang="en-US"/>
            </a:p>
          </p:txBody>
        </p:sp>
      </p:grpSp>
    </p:spTree>
    <p:extLst>
      <p:ext uri="{BB962C8B-B14F-4D97-AF65-F5344CB8AC3E}">
        <p14:creationId xmlns:p14="http://schemas.microsoft.com/office/powerpoint/2010/main" xmlns="" val="68825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20"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edge">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Using </a:t>
            </a:r>
            <a:r>
              <a:rPr lang="en-US" dirty="0"/>
              <a:t>a Decimal </a:t>
            </a:r>
            <a:r>
              <a:rPr lang="en-US" dirty="0" smtClean="0"/>
              <a:t>Scale</a:t>
            </a:r>
            <a:endParaRPr lang="en-US" dirty="0"/>
          </a:p>
        </p:txBody>
      </p:sp>
      <p:sp>
        <p:nvSpPr>
          <p:cNvPr id="3" name="Content Placeholder 2"/>
          <p:cNvSpPr>
            <a:spLocks noGrp="1"/>
          </p:cNvSpPr>
          <p:nvPr>
            <p:ph idx="1"/>
          </p:nvPr>
        </p:nvSpPr>
        <p:spPr/>
        <p:txBody>
          <a:bodyPr/>
          <a:lstStyle/>
          <a:p>
            <a:r>
              <a:rPr lang="en-US" dirty="0"/>
              <a:t>How long is the rectangle</a:t>
            </a:r>
            <a:r>
              <a:rPr lang="en-US" dirty="0" smtClean="0"/>
              <a:t>?</a:t>
            </a:r>
            <a:endParaRPr lang="en-US" dirty="0"/>
          </a:p>
        </p:txBody>
      </p:sp>
      <p:sp>
        <p:nvSpPr>
          <p:cNvPr id="4" name="Rectangle 6"/>
          <p:cNvSpPr>
            <a:spLocks noChangeArrowheads="1"/>
          </p:cNvSpPr>
          <p:nvPr/>
        </p:nvSpPr>
        <p:spPr bwMode="auto">
          <a:xfrm>
            <a:off x="914400" y="3733800"/>
            <a:ext cx="762000" cy="4572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grpSp>
        <p:nvGrpSpPr>
          <p:cNvPr id="5" name="Group 1"/>
          <p:cNvGrpSpPr>
            <a:grpSpLocks/>
          </p:cNvGrpSpPr>
          <p:nvPr/>
        </p:nvGrpSpPr>
        <p:grpSpPr bwMode="auto">
          <a:xfrm>
            <a:off x="1905000" y="2352675"/>
            <a:ext cx="5064125" cy="4130675"/>
            <a:chOff x="1904999" y="2209800"/>
            <a:chExt cx="5064126" cy="4625975"/>
          </a:xfrm>
        </p:grpSpPr>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t="12212" b="16959"/>
            <a:stretch>
              <a:fillRect/>
            </a:stretch>
          </p:blipFill>
          <p:spPr bwMode="auto">
            <a:xfrm>
              <a:off x="1905000" y="2209800"/>
              <a:ext cx="5064125" cy="4625975"/>
            </a:xfrm>
            <a:prstGeom prst="rect">
              <a:avLst/>
            </a:prstGeom>
            <a:noFill/>
            <a:ln w="4445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1"/>
            <p:cNvSpPr>
              <a:spLocks noChangeArrowheads="1"/>
            </p:cNvSpPr>
            <p:nvPr/>
          </p:nvSpPr>
          <p:spPr bwMode="auto">
            <a:xfrm>
              <a:off x="1904999" y="2514600"/>
              <a:ext cx="2306955" cy="990600"/>
            </a:xfrm>
            <a:prstGeom prst="rect">
              <a:avLst/>
            </a:prstGeom>
            <a:solidFill>
              <a:schemeClr val="accent1"/>
            </a:solidFill>
            <a:ln w="9525" algn="ctr">
              <a:solidFill>
                <a:schemeClr val="tx1"/>
              </a:solidFill>
              <a:round/>
              <a:headEnd/>
              <a:tailEnd/>
            </a:ln>
          </p:spPr>
          <p:txBody>
            <a:bodyPr/>
            <a:lstStyle/>
            <a:p>
              <a:endParaRPr lang="en-US"/>
            </a:p>
          </p:txBody>
        </p:sp>
      </p:grpSp>
      <p:sp>
        <p:nvSpPr>
          <p:cNvPr id="8" name="AutoShape 6"/>
          <p:cNvSpPr>
            <a:spLocks noChangeArrowheads="1"/>
          </p:cNvSpPr>
          <p:nvPr/>
        </p:nvSpPr>
        <p:spPr bwMode="auto">
          <a:xfrm>
            <a:off x="2386013" y="2954338"/>
            <a:ext cx="238125" cy="731837"/>
          </a:xfrm>
          <a:prstGeom prst="downArrow">
            <a:avLst>
              <a:gd name="adj1" fmla="val 50000"/>
              <a:gd name="adj2" fmla="val 112888"/>
            </a:avLst>
          </a:prstGeom>
          <a:solidFill>
            <a:srgbClr val="E60702"/>
          </a:solidFill>
          <a:ln w="9525">
            <a:solidFill>
              <a:schemeClr val="tx1"/>
            </a:solidFill>
            <a:miter lim="800000"/>
            <a:headEnd/>
            <a:tailEnd/>
          </a:ln>
        </p:spPr>
        <p:txBody>
          <a:bodyPr wrap="none" anchor="ctr"/>
          <a:lstStyle/>
          <a:p>
            <a:endParaRPr lang="en-US"/>
          </a:p>
        </p:txBody>
      </p:sp>
      <p:sp>
        <p:nvSpPr>
          <p:cNvPr id="9" name="AutoShape 6"/>
          <p:cNvSpPr>
            <a:spLocks noChangeArrowheads="1"/>
          </p:cNvSpPr>
          <p:nvPr/>
        </p:nvSpPr>
        <p:spPr bwMode="auto">
          <a:xfrm>
            <a:off x="4402138" y="2925763"/>
            <a:ext cx="238125" cy="731837"/>
          </a:xfrm>
          <a:prstGeom prst="downArrow">
            <a:avLst>
              <a:gd name="adj1" fmla="val 50000"/>
              <a:gd name="adj2" fmla="val 112888"/>
            </a:avLst>
          </a:prstGeom>
          <a:solidFill>
            <a:srgbClr val="E60702"/>
          </a:solidFill>
          <a:ln w="9525">
            <a:solidFill>
              <a:schemeClr val="tx1"/>
            </a:solidFill>
            <a:miter lim="800000"/>
            <a:headEnd/>
            <a:tailEnd/>
          </a:ln>
        </p:spPr>
        <p:txBody>
          <a:bodyPr wrap="none" anchor="ctr"/>
          <a:lstStyle/>
          <a:p>
            <a:endParaRPr lang="en-US"/>
          </a:p>
        </p:txBody>
      </p:sp>
      <p:sp>
        <p:nvSpPr>
          <p:cNvPr id="10" name="AutoShape 6"/>
          <p:cNvSpPr>
            <a:spLocks noChangeArrowheads="1"/>
          </p:cNvSpPr>
          <p:nvPr/>
        </p:nvSpPr>
        <p:spPr bwMode="auto">
          <a:xfrm>
            <a:off x="4059238" y="2941638"/>
            <a:ext cx="119062" cy="731837"/>
          </a:xfrm>
          <a:prstGeom prst="downArrow">
            <a:avLst>
              <a:gd name="adj1" fmla="val 50000"/>
              <a:gd name="adj2" fmla="val 112888"/>
            </a:avLst>
          </a:prstGeom>
          <a:solidFill>
            <a:srgbClr val="E60702"/>
          </a:solidFill>
          <a:ln w="9525">
            <a:solidFill>
              <a:schemeClr val="tx1"/>
            </a:solidFill>
            <a:miter lim="800000"/>
            <a:headEnd/>
            <a:tailEnd/>
          </a:ln>
        </p:spPr>
        <p:txBody>
          <a:bodyPr wrap="none" anchor="ctr"/>
          <a:lstStyle/>
          <a:p>
            <a:endParaRPr lang="en-US"/>
          </a:p>
        </p:txBody>
      </p:sp>
      <p:sp>
        <p:nvSpPr>
          <p:cNvPr id="11" name="AutoShape 6"/>
          <p:cNvSpPr>
            <a:spLocks noChangeArrowheads="1"/>
          </p:cNvSpPr>
          <p:nvPr/>
        </p:nvSpPr>
        <p:spPr bwMode="auto">
          <a:xfrm>
            <a:off x="4270375" y="2940050"/>
            <a:ext cx="119063" cy="731838"/>
          </a:xfrm>
          <a:prstGeom prst="downArrow">
            <a:avLst>
              <a:gd name="adj1" fmla="val 50000"/>
              <a:gd name="adj2" fmla="val 112888"/>
            </a:avLst>
          </a:prstGeom>
          <a:solidFill>
            <a:srgbClr val="E60702"/>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xmlns="" val="12428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26" presetClass="emph" presetSubtype="0" repeatCount="3000" fill="hold" grpId="1" nodeType="afterEffect">
                                  <p:stCondLst>
                                    <p:cond delay="0"/>
                                  </p:stCondLst>
                                  <p:childTnLst>
                                    <p:animEffect transition="out" filter="fade">
                                      <p:cBhvr>
                                        <p:cTn id="17" dur="500" tmFilter="0, 0; .2, .5; .8, .5; 1, 0"/>
                                        <p:tgtEl>
                                          <p:spTgt spid="9"/>
                                        </p:tgtEl>
                                      </p:cBhvr>
                                    </p:animEffect>
                                    <p:animScale>
                                      <p:cBhvr>
                                        <p:cTn id="18" dur="250" autoRev="1" fill="hold"/>
                                        <p:tgtEl>
                                          <p:spTgt spid="9"/>
                                        </p:tgtEl>
                                      </p:cBhvr>
                                      <p:by x="105000" y="105000"/>
                                    </p:animScale>
                                  </p:childTnLst>
                                </p:cTn>
                              </p:par>
                              <p:par>
                                <p:cTn id="19" presetID="26" presetClass="emph" presetSubtype="0" repeatCount="3000" fill="hold" grpId="1" nodeType="withEffect">
                                  <p:stCondLst>
                                    <p:cond delay="0"/>
                                  </p:stCondLst>
                                  <p:childTnLst>
                                    <p:animEffect transition="out" filter="fade">
                                      <p:cBhvr>
                                        <p:cTn id="20" dur="500" tmFilter="0, 0; .2, .5; .8, .5; 1, 0"/>
                                        <p:tgtEl>
                                          <p:spTgt spid="8"/>
                                        </p:tgtEl>
                                      </p:cBhvr>
                                    </p:animEffect>
                                    <p:animScale>
                                      <p:cBhvr>
                                        <p:cTn id="21" dur="250" autoRev="1" fill="hold"/>
                                        <p:tgtEl>
                                          <p:spTgt spid="8"/>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1"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par>
                          <p:cTn id="30" fill="hold">
                            <p:stCondLst>
                              <p:cond delay="500"/>
                            </p:stCondLst>
                            <p:childTnLst>
                              <p:par>
                                <p:cTn id="31" presetID="26" presetClass="emph" presetSubtype="0" repeatCount="3000" fill="hold" grpId="0" nodeType="afterEffect">
                                  <p:stCondLst>
                                    <p:cond delay="0"/>
                                  </p:stCondLst>
                                  <p:childTnLst>
                                    <p:animEffect transition="out" filter="fade">
                                      <p:cBhvr>
                                        <p:cTn id="32" dur="500" tmFilter="0, 0; .2, .5; .8, .5; 1, 0"/>
                                        <p:tgtEl>
                                          <p:spTgt spid="10"/>
                                        </p:tgtEl>
                                      </p:cBhvr>
                                    </p:animEffect>
                                    <p:animScale>
                                      <p:cBhvr>
                                        <p:cTn id="33" dur="250" autoRev="1" fill="hold"/>
                                        <p:tgtEl>
                                          <p:spTgt spid="10"/>
                                        </p:tgtEl>
                                      </p:cBhvr>
                                      <p:by x="105000" y="105000"/>
                                    </p:animScale>
                                  </p:childTnLst>
                                </p:cTn>
                              </p:par>
                              <p:par>
                                <p:cTn id="34" presetID="26" presetClass="emph" presetSubtype="0" repeatCount="3000" fill="hold" grpId="0" nodeType="withEffect">
                                  <p:stCondLst>
                                    <p:cond delay="0"/>
                                  </p:stCondLst>
                                  <p:childTnLst>
                                    <p:animEffect transition="out" filter="fade">
                                      <p:cBhvr>
                                        <p:cTn id="35" dur="500" tmFilter="0, 0; .2, .5; .8, .5; 1, 0"/>
                                        <p:tgtEl>
                                          <p:spTgt spid="11"/>
                                        </p:tgtEl>
                                      </p:cBhvr>
                                    </p:animEffect>
                                    <p:animScale>
                                      <p:cBhvr>
                                        <p:cTn id="36"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Recording a Measurement</a:t>
            </a:r>
          </a:p>
        </p:txBody>
      </p:sp>
      <p:sp>
        <p:nvSpPr>
          <p:cNvPr id="3" name="Content Placeholder 2"/>
          <p:cNvSpPr>
            <a:spLocks noGrp="1"/>
          </p:cNvSpPr>
          <p:nvPr>
            <p:ph idx="1"/>
          </p:nvPr>
        </p:nvSpPr>
        <p:spPr/>
        <p:txBody>
          <a:bodyPr/>
          <a:lstStyle/>
          <a:p>
            <a:r>
              <a:rPr lang="en-US" sz="2800" dirty="0"/>
              <a:t>How long is the rectangle?</a:t>
            </a:r>
          </a:p>
          <a:p>
            <a:r>
              <a:rPr lang="en-US" sz="2800" dirty="0"/>
              <a:t>Remember the General Rule</a:t>
            </a:r>
          </a:p>
          <a:p>
            <a:pPr lvl="1"/>
            <a:r>
              <a:rPr lang="en-US" sz="2400" dirty="0"/>
              <a:t>Decimal Scaled Instruments – record all digits that you can certainly determine from the scale markings and estimate one more </a:t>
            </a:r>
            <a:r>
              <a:rPr lang="en-US" sz="2400" dirty="0" smtClean="0"/>
              <a:t>digit</a:t>
            </a:r>
            <a:endParaRPr lang="en-US" sz="2400" dirty="0"/>
          </a:p>
        </p:txBody>
      </p:sp>
      <p:sp>
        <p:nvSpPr>
          <p:cNvPr id="5" name="TextBox 4"/>
          <p:cNvSpPr txBox="1">
            <a:spLocks noChangeArrowheads="1"/>
          </p:cNvSpPr>
          <p:nvPr/>
        </p:nvSpPr>
        <p:spPr bwMode="auto">
          <a:xfrm>
            <a:off x="3410744" y="3444299"/>
            <a:ext cx="524748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3200" dirty="0">
                <a:solidFill>
                  <a:srgbClr val="FF0000"/>
                </a:solidFill>
                <a:latin typeface="+mj-lt"/>
              </a:rPr>
              <a:t>Best Estimate = 3.84 cm</a:t>
            </a:r>
          </a:p>
        </p:txBody>
      </p:sp>
      <p:grpSp>
        <p:nvGrpSpPr>
          <p:cNvPr id="6" name="Group 10"/>
          <p:cNvGrpSpPr>
            <a:grpSpLocks/>
          </p:cNvGrpSpPr>
          <p:nvPr/>
        </p:nvGrpSpPr>
        <p:grpSpPr bwMode="auto">
          <a:xfrm>
            <a:off x="4428332" y="4029074"/>
            <a:ext cx="3910012" cy="2638425"/>
            <a:chOff x="1904999" y="2209800"/>
            <a:chExt cx="5064126" cy="4625975"/>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t="12212" b="16959"/>
            <a:stretch>
              <a:fillRect/>
            </a:stretch>
          </p:blipFill>
          <p:spPr bwMode="auto">
            <a:xfrm>
              <a:off x="1905000" y="2209800"/>
              <a:ext cx="5064125" cy="4625975"/>
            </a:xfrm>
            <a:prstGeom prst="rect">
              <a:avLst/>
            </a:prstGeom>
            <a:noFill/>
            <a:ln w="4445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1"/>
            <p:cNvSpPr>
              <a:spLocks noChangeArrowheads="1"/>
            </p:cNvSpPr>
            <p:nvPr/>
          </p:nvSpPr>
          <p:spPr bwMode="auto">
            <a:xfrm>
              <a:off x="1904999" y="2514600"/>
              <a:ext cx="2306955" cy="990600"/>
            </a:xfrm>
            <a:prstGeom prst="rect">
              <a:avLst/>
            </a:prstGeom>
            <a:solidFill>
              <a:schemeClr val="accent1"/>
            </a:solidFill>
            <a:ln w="9525" algn="ctr">
              <a:solidFill>
                <a:schemeClr val="tx1"/>
              </a:solidFill>
              <a:round/>
              <a:headEnd/>
              <a:tailEnd/>
            </a:ln>
          </p:spPr>
          <p:txBody>
            <a:bodyPr/>
            <a:lstStyle/>
            <a:p>
              <a:endParaRPr lang="en-US"/>
            </a:p>
          </p:txBody>
        </p:sp>
      </p:grpSp>
    </p:spTree>
    <p:extLst>
      <p:ext uri="{BB962C8B-B14F-4D97-AF65-F5344CB8AC3E}">
        <p14:creationId xmlns:p14="http://schemas.microsoft.com/office/powerpoint/2010/main" xmlns="" val="132378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Recording a Measurement</a:t>
            </a:r>
          </a:p>
        </p:txBody>
      </p:sp>
      <p:sp>
        <p:nvSpPr>
          <p:cNvPr id="3" name="Content Placeholder 2"/>
          <p:cNvSpPr>
            <a:spLocks noGrp="1"/>
          </p:cNvSpPr>
          <p:nvPr>
            <p:ph idx="1"/>
          </p:nvPr>
        </p:nvSpPr>
        <p:spPr/>
        <p:txBody>
          <a:bodyPr/>
          <a:lstStyle/>
          <a:p>
            <a:r>
              <a:rPr lang="en-US" sz="2800" dirty="0"/>
              <a:t>How long is the rectangle?</a:t>
            </a:r>
          </a:p>
          <a:p>
            <a:r>
              <a:rPr lang="en-US" sz="2800" dirty="0"/>
              <a:t>Remember the General Rule</a:t>
            </a:r>
          </a:p>
          <a:p>
            <a:pPr lvl="1"/>
            <a:r>
              <a:rPr lang="en-US" sz="2400" dirty="0"/>
              <a:t>Decimal Scaled Instruments – record all digits that you can certainly determine from the scale markings and estimate one more </a:t>
            </a:r>
            <a:r>
              <a:rPr lang="en-US" sz="2400" dirty="0" smtClean="0"/>
              <a:t>digit</a:t>
            </a:r>
            <a:endParaRPr lang="en-US" sz="2400" dirty="0"/>
          </a:p>
        </p:txBody>
      </p:sp>
      <p:sp>
        <p:nvSpPr>
          <p:cNvPr id="4" name="Rectangle 6"/>
          <p:cNvSpPr>
            <a:spLocks noChangeArrowheads="1"/>
          </p:cNvSpPr>
          <p:nvPr/>
        </p:nvSpPr>
        <p:spPr bwMode="auto">
          <a:xfrm>
            <a:off x="914400" y="3733800"/>
            <a:ext cx="762000" cy="45720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5" name="TextBox 1"/>
          <p:cNvSpPr txBox="1">
            <a:spLocks noChangeArrowheads="1"/>
          </p:cNvSpPr>
          <p:nvPr/>
        </p:nvSpPr>
        <p:spPr bwMode="auto">
          <a:xfrm>
            <a:off x="1066800" y="3916363"/>
            <a:ext cx="6934200" cy="67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a:solidFill>
                  <a:srgbClr val="FF0000"/>
                </a:solidFill>
              </a:rPr>
              <a:t>Best Estimate = 3.84 cm</a:t>
            </a:r>
          </a:p>
        </p:txBody>
      </p:sp>
      <p:grpSp>
        <p:nvGrpSpPr>
          <p:cNvPr id="6" name="Group 11"/>
          <p:cNvGrpSpPr>
            <a:grpSpLocks/>
          </p:cNvGrpSpPr>
          <p:nvPr/>
        </p:nvGrpSpPr>
        <p:grpSpPr bwMode="auto">
          <a:xfrm>
            <a:off x="2667000" y="4495800"/>
            <a:ext cx="3581400" cy="1746250"/>
            <a:chOff x="2667000" y="4495800"/>
            <a:chExt cx="3581400" cy="1746230"/>
          </a:xfrm>
        </p:grpSpPr>
        <p:sp>
          <p:nvSpPr>
            <p:cNvPr id="7" name="TextBox 4"/>
            <p:cNvSpPr txBox="1">
              <a:spLocks noChangeArrowheads="1"/>
            </p:cNvSpPr>
            <p:nvPr/>
          </p:nvSpPr>
          <p:spPr bwMode="auto">
            <a:xfrm>
              <a:off x="2686050" y="5718810"/>
              <a:ext cx="174117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2800"/>
                <a:t>Certain</a:t>
              </a:r>
            </a:p>
          </p:txBody>
        </p:sp>
        <p:sp>
          <p:nvSpPr>
            <p:cNvPr id="8" name="Line Callout 1 3"/>
            <p:cNvSpPr>
              <a:spLocks/>
            </p:cNvSpPr>
            <p:nvPr/>
          </p:nvSpPr>
          <p:spPr bwMode="auto">
            <a:xfrm>
              <a:off x="2667000" y="5718810"/>
              <a:ext cx="1741170" cy="461665"/>
            </a:xfrm>
            <a:prstGeom prst="borderCallout1">
              <a:avLst>
                <a:gd name="adj1" fmla="val 47250"/>
                <a:gd name="adj2" fmla="val 100704"/>
                <a:gd name="adj3" fmla="val -262856"/>
                <a:gd name="adj4" fmla="val 176426"/>
              </a:avLst>
            </a:prstGeom>
            <a:noFill/>
            <a:ln w="25400" algn="ctr">
              <a:solidFill>
                <a:srgbClr val="0070C0"/>
              </a:solidFill>
              <a:round/>
              <a:headEnd/>
              <a:tailEnd type="arrow" w="lg" len="lg"/>
            </a:ln>
            <a:extLst>
              <a:ext uri="{909E8E84-426E-40DD-AFC4-6F175D3DCCD1}">
                <a14:hiddenFill xmlns:a14="http://schemas.microsoft.com/office/drawing/2010/main" xmlns="">
                  <a:solidFill>
                    <a:srgbClr val="FFFFFF"/>
                  </a:solidFill>
                </a14:hiddenFill>
              </a:ext>
            </a:extLst>
          </p:spPr>
          <p:txBody>
            <a:bodyPr/>
            <a:lstStyle/>
            <a:p>
              <a:endParaRPr lang="en-US"/>
            </a:p>
          </p:txBody>
        </p:sp>
        <p:cxnSp>
          <p:nvCxnSpPr>
            <p:cNvPr id="9" name="Straight Arrow Connector 8"/>
            <p:cNvCxnSpPr>
              <a:cxnSpLocks noChangeShapeType="1"/>
              <a:stCxn id="7" idx="3"/>
            </p:cNvCxnSpPr>
            <p:nvPr/>
          </p:nvCxnSpPr>
          <p:spPr bwMode="auto">
            <a:xfrm flipV="1">
              <a:off x="4427220" y="4495800"/>
              <a:ext cx="1821180" cy="1484620"/>
            </a:xfrm>
            <a:prstGeom prst="straightConnector1">
              <a:avLst/>
            </a:prstGeom>
            <a:noFill/>
            <a:ln w="25400" algn="ctr">
              <a:solidFill>
                <a:srgbClr val="0070C0"/>
              </a:solidFill>
              <a:round/>
              <a:headEnd/>
              <a:tailEnd type="arrow" w="lg" len="lg"/>
            </a:ln>
            <a:extLst>
              <a:ext uri="{909E8E84-426E-40DD-AFC4-6F175D3DCCD1}">
                <a14:hiddenFill xmlns:a14="http://schemas.microsoft.com/office/drawing/2010/main" xmlns="">
                  <a:noFill/>
                </a14:hiddenFill>
              </a:ext>
            </a:extLst>
          </p:spPr>
        </p:cxnSp>
      </p:grpSp>
    </p:spTree>
    <p:extLst>
      <p:ext uri="{BB962C8B-B14F-4D97-AF65-F5344CB8AC3E}">
        <p14:creationId xmlns:p14="http://schemas.microsoft.com/office/powerpoint/2010/main" xmlns="" val="4181986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Turn</a:t>
            </a:r>
          </a:p>
        </p:txBody>
      </p:sp>
      <p:sp>
        <p:nvSpPr>
          <p:cNvPr id="3" name="Content Placeholder 2"/>
          <p:cNvSpPr>
            <a:spLocks noGrp="1"/>
          </p:cNvSpPr>
          <p:nvPr>
            <p:ph idx="1"/>
          </p:nvPr>
        </p:nvSpPr>
        <p:spPr/>
        <p:txBody>
          <a:bodyPr/>
          <a:lstStyle/>
          <a:p>
            <a:r>
              <a:rPr lang="en-US" sz="2800" dirty="0"/>
              <a:t>How would you record the length of this rectangle?</a:t>
            </a:r>
          </a:p>
          <a:p>
            <a:endParaRPr lang="en-US" sz="2800" dirty="0"/>
          </a:p>
          <a:p>
            <a:r>
              <a:rPr lang="en-US" sz="2800" dirty="0"/>
              <a:t>How many significant digits</a:t>
            </a:r>
            <a:r>
              <a:rPr lang="en-US" sz="2800" dirty="0" smtClean="0"/>
              <a:t>?</a:t>
            </a:r>
            <a:endParaRPr lang="en-US" sz="2800" dirty="0"/>
          </a:p>
        </p:txBody>
      </p:sp>
      <p:grpSp>
        <p:nvGrpSpPr>
          <p:cNvPr id="5" name="Group 2"/>
          <p:cNvGrpSpPr>
            <a:grpSpLocks/>
          </p:cNvGrpSpPr>
          <p:nvPr/>
        </p:nvGrpSpPr>
        <p:grpSpPr bwMode="auto">
          <a:xfrm>
            <a:off x="228600" y="3587750"/>
            <a:ext cx="8763000" cy="3103563"/>
            <a:chOff x="1608965" y="3449003"/>
            <a:chExt cx="6139623" cy="2314575"/>
          </a:xfrm>
        </p:grpSpPr>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361"/>
            <a:stretch/>
          </p:blipFill>
          <p:spPr bwMode="auto">
            <a:xfrm>
              <a:off x="1608965" y="3449003"/>
              <a:ext cx="6139623" cy="2314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1"/>
            <p:cNvSpPr>
              <a:spLocks noChangeArrowheads="1"/>
            </p:cNvSpPr>
            <p:nvPr/>
          </p:nvSpPr>
          <p:spPr bwMode="auto">
            <a:xfrm>
              <a:off x="1676400" y="3733800"/>
              <a:ext cx="4572000" cy="228600"/>
            </a:xfrm>
            <a:prstGeom prst="rect">
              <a:avLst/>
            </a:prstGeom>
            <a:solidFill>
              <a:schemeClr val="accent1"/>
            </a:solidFill>
            <a:ln w="9525" algn="ctr">
              <a:solidFill>
                <a:schemeClr val="tx1"/>
              </a:solidFill>
              <a:round/>
              <a:headEnd/>
              <a:tailEnd/>
            </a:ln>
          </p:spPr>
          <p:txBody>
            <a:bodyPr/>
            <a:lstStyle/>
            <a:p>
              <a:endParaRPr lang="en-US"/>
            </a:p>
          </p:txBody>
        </p:sp>
      </p:grpSp>
      <p:sp>
        <p:nvSpPr>
          <p:cNvPr id="8" name="TextBox 7"/>
          <p:cNvSpPr txBox="1">
            <a:spLocks noChangeArrowheads="1"/>
          </p:cNvSpPr>
          <p:nvPr/>
        </p:nvSpPr>
        <p:spPr bwMode="auto">
          <a:xfrm>
            <a:off x="2847975" y="2066925"/>
            <a:ext cx="2438400" cy="67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dirty="0">
                <a:solidFill>
                  <a:srgbClr val="FF0000"/>
                </a:solidFill>
              </a:rPr>
              <a:t>6.33 cm</a:t>
            </a:r>
          </a:p>
        </p:txBody>
      </p:sp>
      <p:sp>
        <p:nvSpPr>
          <p:cNvPr id="9" name="TextBox 8"/>
          <p:cNvSpPr txBox="1">
            <a:spLocks noChangeArrowheads="1"/>
          </p:cNvSpPr>
          <p:nvPr/>
        </p:nvSpPr>
        <p:spPr bwMode="auto">
          <a:xfrm>
            <a:off x="3695700" y="3233738"/>
            <a:ext cx="762000" cy="67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a:solidFill>
                  <a:srgbClr val="FF0000"/>
                </a:solidFill>
              </a:rPr>
              <a:t>3</a:t>
            </a:r>
          </a:p>
        </p:txBody>
      </p:sp>
      <p:sp>
        <p:nvSpPr>
          <p:cNvPr id="10" name="Rectangle 9"/>
          <p:cNvSpPr>
            <a:spLocks noChangeArrowheads="1"/>
          </p:cNvSpPr>
          <p:nvPr/>
        </p:nvSpPr>
        <p:spPr bwMode="auto">
          <a:xfrm>
            <a:off x="5402263" y="3497263"/>
            <a:ext cx="2895600" cy="2895600"/>
          </a:xfrm>
          <a:prstGeom prst="rect">
            <a:avLst/>
          </a:prstGeom>
          <a:noFill/>
          <a:ln w="1905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pic>
        <p:nvPicPr>
          <p:cNvPr id="11" name="Picture 10"/>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1357" t="7003" r="1822" b="19022"/>
          <a:stretch/>
        </p:blipFill>
        <p:spPr bwMode="auto">
          <a:xfrm>
            <a:off x="4240213" y="3240089"/>
            <a:ext cx="4673600" cy="3541712"/>
          </a:xfrm>
          <a:prstGeom prst="rect">
            <a:avLst/>
          </a:prstGeom>
          <a:noFill/>
          <a:ln w="38100">
            <a:solidFill>
              <a:srgbClr val="C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0307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20"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edge">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pic>
        <p:nvPicPr>
          <p:cNvPr id="4" name="Content Placeholder 6"/>
          <p:cNvPicPr>
            <a:picLocks/>
          </p:cNvPicPr>
          <p:nvPr/>
        </p:nvPicPr>
        <p:blipFill>
          <a:blip r:embed="rId3" cstate="print">
            <a:extLst>
              <a:ext uri="{28A0092B-C50C-407E-A947-70E740481C1C}">
                <a14:useLocalDpi xmlns:a14="http://schemas.microsoft.com/office/drawing/2010/main" xmlns="" val="0"/>
              </a:ext>
            </a:extLst>
          </a:blip>
          <a:srcRect/>
          <a:stretch>
            <a:fillRect/>
          </a:stretch>
        </p:blipFill>
        <p:spPr>
          <a:xfrm>
            <a:off x="412750" y="1416050"/>
            <a:ext cx="8067675" cy="4395788"/>
          </a:xfrm>
          <a:prstGeom prst="rect">
            <a:avLst/>
          </a:prstGeom>
        </p:spPr>
      </p:pic>
      <p:sp>
        <p:nvSpPr>
          <p:cNvPr id="5" name="Text Box 7"/>
          <p:cNvSpPr txBox="1">
            <a:spLocks noChangeArrowheads="1"/>
          </p:cNvSpPr>
          <p:nvPr/>
        </p:nvSpPr>
        <p:spPr bwMode="auto">
          <a:xfrm>
            <a:off x="927100" y="5791200"/>
            <a:ext cx="7377113"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pPr>
              <a:spcBef>
                <a:spcPct val="50000"/>
              </a:spcBef>
            </a:pPr>
            <a:r>
              <a:rPr lang="en-US" sz="2400">
                <a:latin typeface="Arial" charset="0"/>
              </a:rPr>
              <a:t>Record each measurement in centimeters using the appropriate number of significant digits.</a:t>
            </a:r>
          </a:p>
        </p:txBody>
      </p:sp>
    </p:spTree>
    <p:extLst>
      <p:ext uri="{BB962C8B-B14F-4D97-AF65-F5344CB8AC3E}">
        <p14:creationId xmlns:p14="http://schemas.microsoft.com/office/powerpoint/2010/main" xmlns="" val="139714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International System of Units (SI</a:t>
            </a:r>
            <a:r>
              <a:rPr lang="en-US" dirty="0" smtClean="0"/>
              <a:t>)</a:t>
            </a:r>
            <a:endParaRPr lang="en-US" dirty="0"/>
          </a:p>
        </p:txBody>
      </p:sp>
      <p:sp>
        <p:nvSpPr>
          <p:cNvPr id="3" name="Content Placeholder 2"/>
          <p:cNvSpPr>
            <a:spLocks noGrp="1"/>
          </p:cNvSpPr>
          <p:nvPr>
            <p:ph idx="1"/>
          </p:nvPr>
        </p:nvSpPr>
        <p:spPr/>
        <p:txBody>
          <a:bodyPr/>
          <a:lstStyle/>
          <a:p>
            <a:r>
              <a:rPr lang="en-US" sz="2800" dirty="0"/>
              <a:t>The International System of Units (SI) is a system of units of measurement consisting of seven base units</a:t>
            </a:r>
          </a:p>
          <a:p>
            <a:endParaRPr lang="en-US" sz="2800" dirty="0"/>
          </a:p>
          <a:p>
            <a:endParaRPr lang="en-US" sz="2800" dirty="0" smtClean="0"/>
          </a:p>
          <a:p>
            <a:endParaRPr lang="en-US" sz="2800" dirty="0" smtClean="0"/>
          </a:p>
          <a:p>
            <a:endParaRPr lang="en-US" sz="2800" dirty="0"/>
          </a:p>
          <a:p>
            <a:endParaRPr lang="en-US" sz="2800" dirty="0"/>
          </a:p>
          <a:p>
            <a:r>
              <a:rPr lang="en-US" sz="2800" dirty="0" smtClean="0"/>
              <a:t>Mostly </a:t>
            </a:r>
            <a:r>
              <a:rPr lang="en-US" sz="2800" dirty="0"/>
              <a:t>widely used system of measurement</a:t>
            </a:r>
          </a:p>
          <a:p>
            <a:r>
              <a:rPr lang="en-US" sz="2800" dirty="0"/>
              <a:t>United States is the only industrialized nation that has not adopted the SI </a:t>
            </a:r>
            <a:r>
              <a:rPr lang="en-US" sz="2800" dirty="0" smtClean="0"/>
              <a:t>system</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xmlns="" val="711838374"/>
              </p:ext>
            </p:extLst>
          </p:nvPr>
        </p:nvGraphicFramePr>
        <p:xfrm>
          <a:off x="3477078" y="2575605"/>
          <a:ext cx="5519738" cy="2720995"/>
        </p:xfrm>
        <a:graphic>
          <a:graphicData uri="http://schemas.openxmlformats.org/drawingml/2006/table">
            <a:tbl>
              <a:tblPr firstRow="1" bandRow="1">
                <a:tableStyleId>{5C22544A-7EE6-4342-B048-85BDC9FD1C3A}</a:tableStyleId>
              </a:tblPr>
              <a:tblGrid>
                <a:gridCol w="1404551"/>
                <a:gridCol w="1143107"/>
                <a:gridCol w="2972080"/>
              </a:tblGrid>
              <a:tr h="374217">
                <a:tc>
                  <a:txBody>
                    <a:bodyPr/>
                    <a:lstStyle/>
                    <a:p>
                      <a:pPr algn="ctr"/>
                      <a:r>
                        <a:rPr lang="en-US" sz="1800" dirty="0" smtClean="0"/>
                        <a:t>Unit</a:t>
                      </a:r>
                      <a:r>
                        <a:rPr lang="en-US" sz="1800" baseline="0" dirty="0" smtClean="0"/>
                        <a:t> Name</a:t>
                      </a:r>
                      <a:endParaRPr lang="en-US" sz="1800" dirty="0"/>
                    </a:p>
                  </a:txBody>
                  <a:tcPr marL="91449" marR="91449" marT="45707" marB="45707">
                    <a:solidFill>
                      <a:schemeClr val="accent6"/>
                    </a:solidFill>
                  </a:tcPr>
                </a:tc>
                <a:tc>
                  <a:txBody>
                    <a:bodyPr/>
                    <a:lstStyle/>
                    <a:p>
                      <a:pPr algn="ctr"/>
                      <a:r>
                        <a:rPr lang="en-US" sz="1800" dirty="0" smtClean="0"/>
                        <a:t>Symbol</a:t>
                      </a:r>
                      <a:endParaRPr lang="en-US" sz="1800" dirty="0"/>
                    </a:p>
                  </a:txBody>
                  <a:tcPr marL="91449" marR="91449" marT="45707" marB="45707">
                    <a:solidFill>
                      <a:schemeClr val="accent6"/>
                    </a:solidFill>
                  </a:tcPr>
                </a:tc>
                <a:tc>
                  <a:txBody>
                    <a:bodyPr/>
                    <a:lstStyle/>
                    <a:p>
                      <a:pPr algn="ctr"/>
                      <a:r>
                        <a:rPr lang="en-US" sz="1800" dirty="0" smtClean="0"/>
                        <a:t>Measurement</a:t>
                      </a:r>
                      <a:endParaRPr lang="en-US" sz="1800" dirty="0"/>
                    </a:p>
                  </a:txBody>
                  <a:tcPr marL="91449" marR="91449" marT="45707" marB="45707">
                    <a:solidFill>
                      <a:schemeClr val="accent6"/>
                    </a:solidFill>
                  </a:tcPr>
                </a:tc>
              </a:tr>
              <a:tr h="335251">
                <a:tc>
                  <a:txBody>
                    <a:bodyPr/>
                    <a:lstStyle/>
                    <a:p>
                      <a:pPr algn="ctr"/>
                      <a:r>
                        <a:rPr lang="en-US" sz="1600" dirty="0" smtClean="0"/>
                        <a:t>meter</a:t>
                      </a:r>
                      <a:endParaRPr lang="en-US" sz="1600" dirty="0"/>
                    </a:p>
                  </a:txBody>
                  <a:tcPr marL="91449" marR="91449" marT="45707" marB="45707"/>
                </a:tc>
                <a:tc>
                  <a:txBody>
                    <a:bodyPr/>
                    <a:lstStyle/>
                    <a:p>
                      <a:pPr algn="ctr"/>
                      <a:r>
                        <a:rPr lang="en-US" sz="1600" dirty="0" smtClean="0"/>
                        <a:t>m</a:t>
                      </a:r>
                      <a:endParaRPr lang="en-US" sz="1600" dirty="0"/>
                    </a:p>
                  </a:txBody>
                  <a:tcPr marL="91449" marR="91449" marT="45707" marB="45707"/>
                </a:tc>
                <a:tc>
                  <a:txBody>
                    <a:bodyPr/>
                    <a:lstStyle/>
                    <a:p>
                      <a:pPr algn="l"/>
                      <a:r>
                        <a:rPr lang="en-US" sz="1600" dirty="0" smtClean="0"/>
                        <a:t>length</a:t>
                      </a:r>
                      <a:endParaRPr lang="en-US" sz="1600" dirty="0"/>
                    </a:p>
                  </a:txBody>
                  <a:tcPr marL="91449" marR="91449" marT="45707" marB="45707"/>
                </a:tc>
              </a:tr>
              <a:tr h="335251">
                <a:tc>
                  <a:txBody>
                    <a:bodyPr/>
                    <a:lstStyle/>
                    <a:p>
                      <a:pPr algn="ctr"/>
                      <a:r>
                        <a:rPr lang="en-US" sz="1600" dirty="0" smtClean="0"/>
                        <a:t>kilogram*</a:t>
                      </a:r>
                      <a:endParaRPr lang="en-US" sz="1600" dirty="0"/>
                    </a:p>
                  </a:txBody>
                  <a:tcPr marL="91449" marR="91449" marT="45707" marB="45707"/>
                </a:tc>
                <a:tc>
                  <a:txBody>
                    <a:bodyPr/>
                    <a:lstStyle/>
                    <a:p>
                      <a:pPr algn="ctr"/>
                      <a:r>
                        <a:rPr lang="en-US" sz="1600" dirty="0" smtClean="0"/>
                        <a:t>kg</a:t>
                      </a:r>
                      <a:endParaRPr lang="en-US" sz="1600" dirty="0"/>
                    </a:p>
                  </a:txBody>
                  <a:tcPr marL="91449" marR="91449" marT="45707" marB="45707"/>
                </a:tc>
                <a:tc>
                  <a:txBody>
                    <a:bodyPr/>
                    <a:lstStyle/>
                    <a:p>
                      <a:pPr algn="l"/>
                      <a:r>
                        <a:rPr lang="en-US" sz="1600" dirty="0" smtClean="0"/>
                        <a:t>mass</a:t>
                      </a:r>
                      <a:endParaRPr lang="en-US" sz="1600" dirty="0"/>
                    </a:p>
                  </a:txBody>
                  <a:tcPr marL="91449" marR="91449" marT="45707" marB="45707"/>
                </a:tc>
              </a:tr>
              <a:tr h="335251">
                <a:tc>
                  <a:txBody>
                    <a:bodyPr/>
                    <a:lstStyle/>
                    <a:p>
                      <a:pPr algn="ctr"/>
                      <a:r>
                        <a:rPr lang="en-US" sz="1600" dirty="0" smtClean="0"/>
                        <a:t>s</a:t>
                      </a:r>
                      <a:r>
                        <a:rPr lang="en-US" sz="1600" smtClean="0"/>
                        <a:t>econd</a:t>
                      </a:r>
                      <a:endParaRPr lang="en-US" sz="1600" dirty="0"/>
                    </a:p>
                  </a:txBody>
                  <a:tcPr marL="91449" marR="91449" marT="45707" marB="45707"/>
                </a:tc>
                <a:tc>
                  <a:txBody>
                    <a:bodyPr/>
                    <a:lstStyle/>
                    <a:p>
                      <a:pPr algn="ctr"/>
                      <a:r>
                        <a:rPr lang="en-US" sz="1600" dirty="0" smtClean="0"/>
                        <a:t>s</a:t>
                      </a:r>
                      <a:endParaRPr lang="en-US" sz="1600" dirty="0"/>
                    </a:p>
                  </a:txBody>
                  <a:tcPr marL="91449" marR="91449" marT="45707" marB="45707"/>
                </a:tc>
                <a:tc>
                  <a:txBody>
                    <a:bodyPr/>
                    <a:lstStyle/>
                    <a:p>
                      <a:pPr algn="l"/>
                      <a:r>
                        <a:rPr lang="en-US" sz="1600" dirty="0" smtClean="0"/>
                        <a:t>time</a:t>
                      </a:r>
                      <a:endParaRPr lang="en-US" sz="1600" dirty="0"/>
                    </a:p>
                  </a:txBody>
                  <a:tcPr marL="91449" marR="91449" marT="45707" marB="45707"/>
                </a:tc>
              </a:tr>
              <a:tr h="335251">
                <a:tc>
                  <a:txBody>
                    <a:bodyPr/>
                    <a:lstStyle/>
                    <a:p>
                      <a:pPr algn="ctr"/>
                      <a:r>
                        <a:rPr lang="en-US" sz="1600" dirty="0" smtClean="0"/>
                        <a:t>ampere</a:t>
                      </a:r>
                      <a:endParaRPr lang="en-US" sz="1600" dirty="0"/>
                    </a:p>
                  </a:txBody>
                  <a:tcPr marL="91449" marR="91449" marT="45707" marB="45707"/>
                </a:tc>
                <a:tc>
                  <a:txBody>
                    <a:bodyPr/>
                    <a:lstStyle/>
                    <a:p>
                      <a:pPr algn="ctr"/>
                      <a:r>
                        <a:rPr lang="en-US" sz="1600" dirty="0" smtClean="0"/>
                        <a:t>A</a:t>
                      </a:r>
                      <a:endParaRPr lang="en-US" sz="1600" dirty="0"/>
                    </a:p>
                  </a:txBody>
                  <a:tcPr marL="91449" marR="91449" marT="45707" marB="45707"/>
                </a:tc>
                <a:tc>
                  <a:txBody>
                    <a:bodyPr/>
                    <a:lstStyle/>
                    <a:p>
                      <a:pPr algn="l"/>
                      <a:r>
                        <a:rPr lang="en-US" sz="1600" dirty="0" smtClean="0"/>
                        <a:t>electric current</a:t>
                      </a:r>
                      <a:endParaRPr lang="en-US" sz="1600" dirty="0"/>
                    </a:p>
                  </a:txBody>
                  <a:tcPr marL="91449" marR="91449" marT="45707" marB="45707"/>
                </a:tc>
              </a:tr>
              <a:tr h="335251">
                <a:tc>
                  <a:txBody>
                    <a:bodyPr/>
                    <a:lstStyle/>
                    <a:p>
                      <a:pPr algn="ctr"/>
                      <a:r>
                        <a:rPr lang="en-US" sz="1600" dirty="0" smtClean="0"/>
                        <a:t>kelvin</a:t>
                      </a:r>
                      <a:endParaRPr lang="en-US" sz="1600" dirty="0"/>
                    </a:p>
                  </a:txBody>
                  <a:tcPr marL="91449" marR="91449" marT="45707" marB="45707"/>
                </a:tc>
                <a:tc>
                  <a:txBody>
                    <a:bodyPr/>
                    <a:lstStyle/>
                    <a:p>
                      <a:pPr algn="ctr"/>
                      <a:r>
                        <a:rPr lang="en-US" sz="1600" dirty="0" smtClean="0"/>
                        <a:t>K</a:t>
                      </a:r>
                      <a:endParaRPr lang="en-US" sz="1600" dirty="0"/>
                    </a:p>
                  </a:txBody>
                  <a:tcPr marL="91449" marR="91449" marT="45707" marB="45707"/>
                </a:tc>
                <a:tc>
                  <a:txBody>
                    <a:bodyPr/>
                    <a:lstStyle/>
                    <a:p>
                      <a:pPr algn="l"/>
                      <a:r>
                        <a:rPr lang="en-US" sz="1600" dirty="0" smtClean="0"/>
                        <a:t>thermodynamic temperature</a:t>
                      </a:r>
                      <a:endParaRPr lang="en-US" sz="1600" dirty="0"/>
                    </a:p>
                  </a:txBody>
                  <a:tcPr marL="91449" marR="91449" marT="45707" marB="45707"/>
                </a:tc>
              </a:tr>
              <a:tr h="335251">
                <a:tc>
                  <a:txBody>
                    <a:bodyPr/>
                    <a:lstStyle/>
                    <a:p>
                      <a:pPr algn="ctr"/>
                      <a:r>
                        <a:rPr lang="en-US" sz="1600" dirty="0" smtClean="0"/>
                        <a:t>candela</a:t>
                      </a:r>
                      <a:endParaRPr lang="en-US" sz="1600" dirty="0"/>
                    </a:p>
                  </a:txBody>
                  <a:tcPr marL="91449" marR="91449" marT="45707" marB="45707"/>
                </a:tc>
                <a:tc>
                  <a:txBody>
                    <a:bodyPr/>
                    <a:lstStyle/>
                    <a:p>
                      <a:pPr algn="ctr"/>
                      <a:r>
                        <a:rPr lang="en-US" sz="1600" dirty="0" smtClean="0"/>
                        <a:t>cd</a:t>
                      </a:r>
                      <a:endParaRPr lang="en-US" sz="1600" dirty="0"/>
                    </a:p>
                  </a:txBody>
                  <a:tcPr marL="91449" marR="91449" marT="45707" marB="45707"/>
                </a:tc>
                <a:tc>
                  <a:txBody>
                    <a:bodyPr/>
                    <a:lstStyle/>
                    <a:p>
                      <a:pPr algn="l"/>
                      <a:r>
                        <a:rPr lang="en-US" sz="1600" dirty="0" smtClean="0"/>
                        <a:t>luminous intensity</a:t>
                      </a:r>
                      <a:endParaRPr lang="en-US" sz="1600" dirty="0"/>
                    </a:p>
                  </a:txBody>
                  <a:tcPr marL="91449" marR="91449" marT="45707" marB="45707"/>
                </a:tc>
              </a:tr>
              <a:tr h="335251">
                <a:tc>
                  <a:txBody>
                    <a:bodyPr/>
                    <a:lstStyle/>
                    <a:p>
                      <a:pPr algn="ctr"/>
                      <a:r>
                        <a:rPr lang="en-US" sz="1600" dirty="0" smtClean="0"/>
                        <a:t>mole</a:t>
                      </a:r>
                      <a:endParaRPr lang="en-US" sz="1600" dirty="0"/>
                    </a:p>
                  </a:txBody>
                  <a:tcPr marL="91449" marR="91449" marT="45707" marB="45707"/>
                </a:tc>
                <a:tc>
                  <a:txBody>
                    <a:bodyPr/>
                    <a:lstStyle/>
                    <a:p>
                      <a:pPr algn="ctr"/>
                      <a:r>
                        <a:rPr lang="en-US" sz="1600" dirty="0" err="1" smtClean="0"/>
                        <a:t>mol</a:t>
                      </a:r>
                      <a:endParaRPr lang="en-US" sz="1600" dirty="0"/>
                    </a:p>
                  </a:txBody>
                  <a:tcPr marL="91449" marR="91449" marT="45707" marB="45707"/>
                </a:tc>
                <a:tc>
                  <a:txBody>
                    <a:bodyPr/>
                    <a:lstStyle/>
                    <a:p>
                      <a:pPr algn="l"/>
                      <a:r>
                        <a:rPr lang="en-US" sz="1600" dirty="0" smtClean="0"/>
                        <a:t>amount of substance</a:t>
                      </a:r>
                      <a:endParaRPr lang="en-US" sz="1600" dirty="0"/>
                    </a:p>
                  </a:txBody>
                  <a:tcPr marL="91449" marR="91449" marT="45707" marB="45707"/>
                </a:tc>
              </a:tr>
            </a:tbl>
          </a:graphicData>
        </a:graphic>
      </p:graphicFrame>
    </p:spTree>
    <p:extLst>
      <p:ext uri="{BB962C8B-B14F-4D97-AF65-F5344CB8AC3E}">
        <p14:creationId xmlns:p14="http://schemas.microsoft.com/office/powerpoint/2010/main" xmlns="" val="2254342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International System of </a:t>
            </a:r>
            <a:r>
              <a:rPr lang="en-US" dirty="0" smtClean="0"/>
              <a:t>Units</a:t>
            </a:r>
            <a:endParaRPr lang="en-US" dirty="0"/>
          </a:p>
        </p:txBody>
      </p:sp>
      <p:sp>
        <p:nvSpPr>
          <p:cNvPr id="3" name="Content Placeholder 2"/>
          <p:cNvSpPr>
            <a:spLocks noGrp="1"/>
          </p:cNvSpPr>
          <p:nvPr>
            <p:ph idx="1"/>
          </p:nvPr>
        </p:nvSpPr>
        <p:spPr/>
        <p:txBody>
          <a:bodyPr/>
          <a:lstStyle/>
          <a:p>
            <a:r>
              <a:rPr lang="en-US" sz="2800" dirty="0"/>
              <a:t>Often referred to as the metric scale</a:t>
            </a:r>
          </a:p>
          <a:p>
            <a:r>
              <a:rPr lang="en-US" sz="2800" dirty="0"/>
              <a:t>Prefixes indicate an integral power of 10</a:t>
            </a:r>
          </a:p>
          <a:p>
            <a:endParaRPr lang="en-US" dirty="0"/>
          </a:p>
        </p:txBody>
      </p:sp>
      <p:graphicFrame>
        <p:nvGraphicFramePr>
          <p:cNvPr id="4" name="Table 3"/>
          <p:cNvGraphicFramePr>
            <a:graphicFrameLocks noGrp="1"/>
          </p:cNvGraphicFramePr>
          <p:nvPr/>
        </p:nvGraphicFramePr>
        <p:xfrm>
          <a:off x="609600" y="2819400"/>
          <a:ext cx="3657600" cy="2595565"/>
        </p:xfrm>
        <a:graphic>
          <a:graphicData uri="http://schemas.openxmlformats.org/drawingml/2006/table">
            <a:tbl>
              <a:tblPr firstRow="1" bandRow="1">
                <a:tableStyleId>{5C22544A-7EE6-4342-B048-85BDC9FD1C3A}</a:tableStyleId>
              </a:tblPr>
              <a:tblGrid>
                <a:gridCol w="1295400"/>
                <a:gridCol w="990600"/>
                <a:gridCol w="1371600"/>
              </a:tblGrid>
              <a:tr h="370795">
                <a:tc>
                  <a:txBody>
                    <a:bodyPr/>
                    <a:lstStyle/>
                    <a:p>
                      <a:pPr marL="0" marR="0" algn="ctr">
                        <a:spcBef>
                          <a:spcPts val="0"/>
                        </a:spcBef>
                        <a:spcAft>
                          <a:spcPts val="0"/>
                        </a:spcAft>
                      </a:pPr>
                      <a:r>
                        <a:rPr lang="en-US" sz="1400" dirty="0">
                          <a:effectLst/>
                        </a:rPr>
                        <a:t>Power of 10</a:t>
                      </a:r>
                      <a:endParaRPr lang="en-US" sz="14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dirty="0">
                          <a:effectLst/>
                        </a:rPr>
                        <a:t>Prefix</a:t>
                      </a:r>
                      <a:endParaRPr lang="en-US" sz="14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a:effectLst/>
                        </a:rPr>
                        <a:t>Abbreviation</a:t>
                      </a:r>
                      <a:endParaRPr lang="en-US" sz="1400">
                        <a:effectLst/>
                        <a:latin typeface="Arial"/>
                        <a:ea typeface="Times New Roman"/>
                        <a:cs typeface="Times New Roman"/>
                      </a:endParaRPr>
                    </a:p>
                  </a:txBody>
                  <a:tcPr marL="68580" marR="68580" marT="0" marB="0"/>
                </a:tc>
              </a:tr>
              <a:tr h="370795">
                <a:tc>
                  <a:txBody>
                    <a:bodyPr/>
                    <a:lstStyle/>
                    <a:p>
                      <a:pPr marL="0" marR="0" algn="ctr">
                        <a:spcBef>
                          <a:spcPts val="0"/>
                        </a:spcBef>
                        <a:spcAft>
                          <a:spcPts val="0"/>
                        </a:spcAft>
                      </a:pPr>
                      <a:r>
                        <a:rPr lang="en-US" sz="1400" dirty="0">
                          <a:solidFill>
                            <a:schemeClr val="tx1"/>
                          </a:solidFill>
                          <a:effectLst/>
                        </a:rPr>
                        <a:t>10</a:t>
                      </a:r>
                      <a:r>
                        <a:rPr lang="en-US" sz="1400" baseline="30000" dirty="0">
                          <a:solidFill>
                            <a:schemeClr val="tx1"/>
                          </a:solidFill>
                          <a:effectLst/>
                        </a:rPr>
                        <a:t>1</a:t>
                      </a:r>
                      <a:endParaRPr lang="en-US" sz="1400" dirty="0">
                        <a:solidFill>
                          <a:schemeClr val="tx1"/>
                        </a:solidFill>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err="1">
                          <a:effectLst/>
                        </a:rPr>
                        <a:t>deca</a:t>
                      </a:r>
                      <a:r>
                        <a:rPr lang="en-US" sz="1400" dirty="0">
                          <a:effectLst/>
                        </a:rPr>
                        <a:t>-</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da</a:t>
                      </a:r>
                      <a:endParaRPr lang="en-US" sz="1400" dirty="0">
                        <a:effectLst/>
                        <a:latin typeface="Arial"/>
                        <a:ea typeface="Times New Roman"/>
                        <a:cs typeface="Times New Roman"/>
                      </a:endParaRPr>
                    </a:p>
                  </a:txBody>
                  <a:tcPr marL="68580" marR="68580" marT="0" marB="0" anchor="ctr"/>
                </a:tc>
              </a:tr>
              <a:tr h="370795">
                <a:tc>
                  <a:txBody>
                    <a:bodyPr/>
                    <a:lstStyle/>
                    <a:p>
                      <a:pPr marL="0" marR="0" algn="ctr">
                        <a:spcBef>
                          <a:spcPts val="0"/>
                        </a:spcBef>
                        <a:spcAft>
                          <a:spcPts val="0"/>
                        </a:spcAft>
                      </a:pPr>
                      <a:r>
                        <a:rPr lang="en-US" sz="1400" dirty="0">
                          <a:solidFill>
                            <a:schemeClr val="tx1"/>
                          </a:solidFill>
                          <a:effectLst/>
                        </a:rPr>
                        <a:t>10</a:t>
                      </a:r>
                      <a:r>
                        <a:rPr lang="en-US" sz="1400" baseline="30000" dirty="0">
                          <a:solidFill>
                            <a:schemeClr val="tx1"/>
                          </a:solidFill>
                          <a:effectLst/>
                        </a:rPr>
                        <a:t>2</a:t>
                      </a:r>
                      <a:endParaRPr lang="en-US" sz="1400" dirty="0">
                        <a:solidFill>
                          <a:schemeClr val="tx1"/>
                        </a:solidFill>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err="1">
                          <a:effectLst/>
                        </a:rPr>
                        <a:t>hecto</a:t>
                      </a:r>
                      <a:r>
                        <a:rPr lang="en-US" sz="1400" dirty="0">
                          <a:effectLst/>
                        </a:rPr>
                        <a:t>-</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a:effectLst/>
                        </a:rPr>
                        <a:t>h</a:t>
                      </a:r>
                      <a:endParaRPr lang="en-US" sz="1400">
                        <a:effectLst/>
                        <a:latin typeface="Arial"/>
                        <a:ea typeface="Times New Roman"/>
                        <a:cs typeface="Times New Roman"/>
                      </a:endParaRPr>
                    </a:p>
                  </a:txBody>
                  <a:tcPr marL="68580" marR="68580" marT="0" marB="0" anchor="ctr"/>
                </a:tc>
              </a:tr>
              <a:tr h="370795">
                <a:tc>
                  <a:txBody>
                    <a:bodyPr/>
                    <a:lstStyle/>
                    <a:p>
                      <a:pPr marL="0" marR="0" algn="ctr">
                        <a:spcBef>
                          <a:spcPts val="0"/>
                        </a:spcBef>
                        <a:spcAft>
                          <a:spcPts val="0"/>
                        </a:spcAft>
                      </a:pPr>
                      <a:r>
                        <a:rPr lang="en-US" sz="1400" dirty="0">
                          <a:solidFill>
                            <a:schemeClr val="tx1"/>
                          </a:solidFill>
                          <a:effectLst/>
                        </a:rPr>
                        <a:t>10</a:t>
                      </a:r>
                      <a:r>
                        <a:rPr lang="en-US" sz="1400" baseline="30000" dirty="0">
                          <a:solidFill>
                            <a:schemeClr val="tx1"/>
                          </a:solidFill>
                          <a:effectLst/>
                        </a:rPr>
                        <a:t>3</a:t>
                      </a:r>
                      <a:endParaRPr lang="en-US" sz="1400" dirty="0">
                        <a:solidFill>
                          <a:schemeClr val="tx1"/>
                        </a:solidFill>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kilo-</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a:effectLst/>
                        </a:rPr>
                        <a:t>k</a:t>
                      </a:r>
                      <a:endParaRPr lang="en-US" sz="1400">
                        <a:effectLst/>
                        <a:latin typeface="Arial"/>
                        <a:ea typeface="Times New Roman"/>
                        <a:cs typeface="Times New Roman"/>
                      </a:endParaRPr>
                    </a:p>
                  </a:txBody>
                  <a:tcPr marL="68580" marR="68580" marT="0" marB="0" anchor="ctr"/>
                </a:tc>
              </a:tr>
              <a:tr h="370795">
                <a:tc>
                  <a:txBody>
                    <a:bodyPr/>
                    <a:lstStyle/>
                    <a:p>
                      <a:pPr marL="0" marR="0" algn="ctr">
                        <a:spcBef>
                          <a:spcPts val="0"/>
                        </a:spcBef>
                        <a:spcAft>
                          <a:spcPts val="0"/>
                        </a:spcAft>
                      </a:pPr>
                      <a:r>
                        <a:rPr lang="en-US" sz="1400" dirty="0">
                          <a:solidFill>
                            <a:schemeClr val="tx1"/>
                          </a:solidFill>
                          <a:effectLst/>
                        </a:rPr>
                        <a:t>10</a:t>
                      </a:r>
                      <a:r>
                        <a:rPr lang="en-US" sz="1400" baseline="30000" dirty="0">
                          <a:solidFill>
                            <a:schemeClr val="tx1"/>
                          </a:solidFill>
                          <a:effectLst/>
                        </a:rPr>
                        <a:t>6</a:t>
                      </a:r>
                      <a:endParaRPr lang="en-US" sz="1400" dirty="0">
                        <a:solidFill>
                          <a:schemeClr val="tx1"/>
                        </a:solidFill>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Mega-</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M</a:t>
                      </a:r>
                      <a:endParaRPr lang="en-US" sz="1400" dirty="0">
                        <a:effectLst/>
                        <a:latin typeface="Arial"/>
                        <a:ea typeface="Times New Roman"/>
                        <a:cs typeface="Times New Roman"/>
                      </a:endParaRPr>
                    </a:p>
                  </a:txBody>
                  <a:tcPr marL="68580" marR="68580" marT="0" marB="0" anchor="ctr"/>
                </a:tc>
              </a:tr>
              <a:tr h="370795">
                <a:tc>
                  <a:txBody>
                    <a:bodyPr/>
                    <a:lstStyle/>
                    <a:p>
                      <a:pPr marL="0" marR="0" algn="ctr">
                        <a:spcBef>
                          <a:spcPts val="0"/>
                        </a:spcBef>
                        <a:spcAft>
                          <a:spcPts val="0"/>
                        </a:spcAft>
                      </a:pPr>
                      <a:r>
                        <a:rPr lang="en-US" sz="1400" dirty="0">
                          <a:solidFill>
                            <a:schemeClr val="tx1"/>
                          </a:solidFill>
                          <a:effectLst/>
                        </a:rPr>
                        <a:t>10</a:t>
                      </a:r>
                      <a:r>
                        <a:rPr lang="en-US" sz="1400" baseline="30000" dirty="0">
                          <a:solidFill>
                            <a:schemeClr val="tx1"/>
                          </a:solidFill>
                          <a:effectLst/>
                        </a:rPr>
                        <a:t>9</a:t>
                      </a:r>
                      <a:endParaRPr lang="en-US" sz="1400" dirty="0">
                        <a:solidFill>
                          <a:schemeClr val="tx1"/>
                        </a:solidFill>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Giga-</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G</a:t>
                      </a:r>
                      <a:endParaRPr lang="en-US" sz="1400" dirty="0">
                        <a:effectLst/>
                        <a:latin typeface="Arial"/>
                        <a:ea typeface="Times New Roman"/>
                        <a:cs typeface="Times New Roman"/>
                      </a:endParaRPr>
                    </a:p>
                  </a:txBody>
                  <a:tcPr marL="68580" marR="68580" marT="0" marB="0" anchor="ctr"/>
                </a:tc>
              </a:tr>
              <a:tr h="370795">
                <a:tc>
                  <a:txBody>
                    <a:bodyPr/>
                    <a:lstStyle/>
                    <a:p>
                      <a:pPr marL="0" marR="0" algn="ctr">
                        <a:spcBef>
                          <a:spcPts val="0"/>
                        </a:spcBef>
                        <a:spcAft>
                          <a:spcPts val="0"/>
                        </a:spcAft>
                      </a:pPr>
                      <a:r>
                        <a:rPr lang="en-US" sz="1400" dirty="0">
                          <a:solidFill>
                            <a:schemeClr val="tx1"/>
                          </a:solidFill>
                          <a:effectLst/>
                        </a:rPr>
                        <a:t>10</a:t>
                      </a:r>
                      <a:r>
                        <a:rPr lang="en-US" sz="1400" baseline="30000" dirty="0">
                          <a:solidFill>
                            <a:schemeClr val="tx1"/>
                          </a:solidFill>
                          <a:effectLst/>
                        </a:rPr>
                        <a:t>12</a:t>
                      </a:r>
                      <a:endParaRPr lang="en-US" sz="1400" dirty="0">
                        <a:solidFill>
                          <a:schemeClr val="tx1"/>
                        </a:solidFill>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err="1">
                          <a:effectLst/>
                        </a:rPr>
                        <a:t>Tera</a:t>
                      </a:r>
                      <a:r>
                        <a:rPr lang="en-US" sz="1400" dirty="0">
                          <a:effectLst/>
                        </a:rPr>
                        <a:t>-</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T</a:t>
                      </a:r>
                      <a:endParaRPr lang="en-US" sz="1400" dirty="0">
                        <a:effectLst/>
                        <a:latin typeface="Arial"/>
                        <a:ea typeface="Times New Roman"/>
                        <a:cs typeface="Times New Roman"/>
                      </a:endParaRPr>
                    </a:p>
                  </a:txBody>
                  <a:tcPr marL="68580" marR="68580" marT="0" marB="0" anchor="ctr"/>
                </a:tc>
              </a:tr>
            </a:tbl>
          </a:graphicData>
        </a:graphic>
      </p:graphicFrame>
      <p:graphicFrame>
        <p:nvGraphicFramePr>
          <p:cNvPr id="5" name="Table 4"/>
          <p:cNvGraphicFramePr>
            <a:graphicFrameLocks noGrp="1"/>
          </p:cNvGraphicFramePr>
          <p:nvPr/>
        </p:nvGraphicFramePr>
        <p:xfrm>
          <a:off x="4876800" y="2819400"/>
          <a:ext cx="3581400" cy="2606673"/>
        </p:xfrm>
        <a:graphic>
          <a:graphicData uri="http://schemas.openxmlformats.org/drawingml/2006/table">
            <a:tbl>
              <a:tblPr firstRow="1" bandRow="1">
                <a:tableStyleId>{5C22544A-7EE6-4342-B048-85BDC9FD1C3A}</a:tableStyleId>
              </a:tblPr>
              <a:tblGrid>
                <a:gridCol w="1143000"/>
                <a:gridCol w="1066800"/>
                <a:gridCol w="1371600"/>
              </a:tblGrid>
              <a:tr h="381093">
                <a:tc>
                  <a:txBody>
                    <a:bodyPr/>
                    <a:lstStyle/>
                    <a:p>
                      <a:pPr marL="0" marR="0" algn="ctr">
                        <a:spcBef>
                          <a:spcPts val="0"/>
                        </a:spcBef>
                        <a:spcAft>
                          <a:spcPts val="0"/>
                        </a:spcAft>
                      </a:pPr>
                      <a:r>
                        <a:rPr lang="en-US" sz="1400" dirty="0">
                          <a:effectLst/>
                        </a:rPr>
                        <a:t>Power of 10</a:t>
                      </a:r>
                      <a:endParaRPr lang="en-US" sz="14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dirty="0">
                          <a:effectLst/>
                        </a:rPr>
                        <a:t>Prefix</a:t>
                      </a:r>
                      <a:endParaRPr lang="en-US" sz="1400" dirty="0">
                        <a:effectLst/>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a:effectLst/>
                        </a:rPr>
                        <a:t>Abbreviation</a:t>
                      </a:r>
                      <a:endParaRPr lang="en-US" sz="1400">
                        <a:effectLst/>
                        <a:latin typeface="Arial"/>
                        <a:ea typeface="Times New Roman"/>
                        <a:cs typeface="Times New Roman"/>
                      </a:endParaRPr>
                    </a:p>
                  </a:txBody>
                  <a:tcPr marL="68580" marR="68580" marT="0" marB="0"/>
                </a:tc>
              </a:tr>
              <a:tr h="370930">
                <a:tc>
                  <a:txBody>
                    <a:bodyPr/>
                    <a:lstStyle/>
                    <a:p>
                      <a:pPr marL="0" marR="0" algn="ctr">
                        <a:spcBef>
                          <a:spcPts val="0"/>
                        </a:spcBef>
                        <a:spcAft>
                          <a:spcPts val="0"/>
                        </a:spcAft>
                      </a:pPr>
                      <a:r>
                        <a:rPr lang="en-US" sz="1400" dirty="0">
                          <a:effectLst/>
                        </a:rPr>
                        <a:t>10</a:t>
                      </a:r>
                      <a:r>
                        <a:rPr lang="en-US" sz="1400" baseline="30000" dirty="0">
                          <a:effectLst/>
                        </a:rPr>
                        <a:t>-1</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err="1">
                          <a:effectLst/>
                        </a:rPr>
                        <a:t>deci</a:t>
                      </a:r>
                      <a:r>
                        <a:rPr lang="en-US" sz="1400" dirty="0">
                          <a:effectLst/>
                        </a:rPr>
                        <a:t>-</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d</a:t>
                      </a:r>
                      <a:endParaRPr lang="en-US" sz="1400" dirty="0">
                        <a:effectLst/>
                        <a:latin typeface="Arial"/>
                        <a:ea typeface="Times New Roman"/>
                        <a:cs typeface="Times New Roman"/>
                      </a:endParaRPr>
                    </a:p>
                  </a:txBody>
                  <a:tcPr marL="68580" marR="68580" marT="0" marB="0" anchor="ctr"/>
                </a:tc>
              </a:tr>
              <a:tr h="370930">
                <a:tc>
                  <a:txBody>
                    <a:bodyPr/>
                    <a:lstStyle/>
                    <a:p>
                      <a:pPr marL="0" marR="0" algn="ctr">
                        <a:spcBef>
                          <a:spcPts val="0"/>
                        </a:spcBef>
                        <a:spcAft>
                          <a:spcPts val="0"/>
                        </a:spcAft>
                      </a:pPr>
                      <a:r>
                        <a:rPr lang="en-US" sz="1400" dirty="0">
                          <a:effectLst/>
                        </a:rPr>
                        <a:t>10</a:t>
                      </a:r>
                      <a:r>
                        <a:rPr lang="en-US" sz="1400" baseline="30000" dirty="0">
                          <a:effectLst/>
                        </a:rPr>
                        <a:t>-2</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err="1">
                          <a:effectLst/>
                        </a:rPr>
                        <a:t>centi</a:t>
                      </a:r>
                      <a:r>
                        <a:rPr lang="en-US" sz="1400" dirty="0">
                          <a:effectLst/>
                        </a:rPr>
                        <a:t>-</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a:effectLst/>
                        </a:rPr>
                        <a:t>c</a:t>
                      </a:r>
                      <a:endParaRPr lang="en-US" sz="1400">
                        <a:effectLst/>
                        <a:latin typeface="Arial"/>
                        <a:ea typeface="Times New Roman"/>
                        <a:cs typeface="Times New Roman"/>
                      </a:endParaRPr>
                    </a:p>
                  </a:txBody>
                  <a:tcPr marL="68580" marR="68580" marT="0" marB="0" anchor="ctr"/>
                </a:tc>
              </a:tr>
              <a:tr h="370930">
                <a:tc>
                  <a:txBody>
                    <a:bodyPr/>
                    <a:lstStyle/>
                    <a:p>
                      <a:pPr marL="0" marR="0" algn="ctr">
                        <a:spcBef>
                          <a:spcPts val="0"/>
                        </a:spcBef>
                        <a:spcAft>
                          <a:spcPts val="0"/>
                        </a:spcAft>
                      </a:pPr>
                      <a:r>
                        <a:rPr lang="en-US" sz="1400" dirty="0">
                          <a:effectLst/>
                        </a:rPr>
                        <a:t>10</a:t>
                      </a:r>
                      <a:r>
                        <a:rPr lang="en-US" sz="1400" baseline="30000" dirty="0">
                          <a:effectLst/>
                        </a:rPr>
                        <a:t>-3</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err="1">
                          <a:effectLst/>
                        </a:rPr>
                        <a:t>milli</a:t>
                      </a:r>
                      <a:r>
                        <a:rPr lang="en-US" sz="1400" dirty="0">
                          <a:effectLst/>
                        </a:rPr>
                        <a:t>-</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a:effectLst/>
                        </a:rPr>
                        <a:t>m</a:t>
                      </a:r>
                      <a:endParaRPr lang="en-US" sz="1400">
                        <a:effectLst/>
                        <a:latin typeface="Arial"/>
                        <a:ea typeface="Times New Roman"/>
                        <a:cs typeface="Times New Roman"/>
                      </a:endParaRPr>
                    </a:p>
                  </a:txBody>
                  <a:tcPr marL="68580" marR="68580" marT="0" marB="0" anchor="ctr"/>
                </a:tc>
              </a:tr>
              <a:tr h="370930">
                <a:tc>
                  <a:txBody>
                    <a:bodyPr/>
                    <a:lstStyle/>
                    <a:p>
                      <a:pPr marL="0" marR="0" algn="ctr">
                        <a:spcBef>
                          <a:spcPts val="0"/>
                        </a:spcBef>
                        <a:spcAft>
                          <a:spcPts val="0"/>
                        </a:spcAft>
                      </a:pPr>
                      <a:r>
                        <a:rPr lang="en-US" sz="1400" dirty="0">
                          <a:effectLst/>
                        </a:rPr>
                        <a:t>10</a:t>
                      </a:r>
                      <a:r>
                        <a:rPr lang="en-US" sz="1400" baseline="30000" dirty="0">
                          <a:effectLst/>
                        </a:rPr>
                        <a:t>-6</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micro-</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µ</a:t>
                      </a:r>
                      <a:endParaRPr lang="en-US" sz="1400" dirty="0">
                        <a:effectLst/>
                        <a:latin typeface="Arial"/>
                        <a:ea typeface="Times New Roman"/>
                        <a:cs typeface="Times New Roman"/>
                      </a:endParaRPr>
                    </a:p>
                  </a:txBody>
                  <a:tcPr marL="68580" marR="68580" marT="0" marB="0" anchor="ctr"/>
                </a:tc>
              </a:tr>
              <a:tr h="370930">
                <a:tc>
                  <a:txBody>
                    <a:bodyPr/>
                    <a:lstStyle/>
                    <a:p>
                      <a:pPr marL="0" marR="0" algn="ctr">
                        <a:spcBef>
                          <a:spcPts val="0"/>
                        </a:spcBef>
                        <a:spcAft>
                          <a:spcPts val="0"/>
                        </a:spcAft>
                      </a:pPr>
                      <a:r>
                        <a:rPr lang="en-US" sz="1400" dirty="0">
                          <a:effectLst/>
                        </a:rPr>
                        <a:t>10</a:t>
                      </a:r>
                      <a:r>
                        <a:rPr lang="en-US" sz="1400" baseline="30000" dirty="0">
                          <a:effectLst/>
                        </a:rPr>
                        <a:t>-9</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err="1">
                          <a:effectLst/>
                        </a:rPr>
                        <a:t>nano</a:t>
                      </a:r>
                      <a:r>
                        <a:rPr lang="en-US" sz="1400" dirty="0">
                          <a:effectLst/>
                        </a:rPr>
                        <a:t>-</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a:effectLst/>
                        </a:rPr>
                        <a:t>n</a:t>
                      </a:r>
                      <a:endParaRPr lang="en-US" sz="1400" dirty="0">
                        <a:effectLst/>
                        <a:latin typeface="Arial"/>
                        <a:ea typeface="Times New Roman"/>
                        <a:cs typeface="Times New Roman"/>
                      </a:endParaRPr>
                    </a:p>
                  </a:txBody>
                  <a:tcPr marL="68580" marR="68580" marT="0" marB="0" anchor="ctr"/>
                </a:tc>
              </a:tr>
              <a:tr h="370930">
                <a:tc>
                  <a:txBody>
                    <a:bodyPr/>
                    <a:lstStyle/>
                    <a:p>
                      <a:pPr marL="0" marR="0" algn="ctr">
                        <a:spcBef>
                          <a:spcPts val="0"/>
                        </a:spcBef>
                        <a:spcAft>
                          <a:spcPts val="0"/>
                        </a:spcAft>
                      </a:pPr>
                      <a:r>
                        <a:rPr lang="en-US" sz="1400" dirty="0">
                          <a:effectLst/>
                          <a:latin typeface="Arial"/>
                          <a:ea typeface="Times New Roman"/>
                          <a:cs typeface="Times New Roman"/>
                        </a:rPr>
                        <a:t>10</a:t>
                      </a:r>
                      <a:r>
                        <a:rPr lang="en-US" sz="1400" baseline="30000" dirty="0">
                          <a:effectLst/>
                          <a:latin typeface="Arial"/>
                          <a:ea typeface="Times New Roman"/>
                          <a:cs typeface="Times New Roman"/>
                        </a:rPr>
                        <a:t>-12</a:t>
                      </a:r>
                      <a:endParaRPr lang="en-US" sz="1400" dirty="0">
                        <a:effectLst/>
                        <a:latin typeface="Arial"/>
                        <a:ea typeface="Times New Roman"/>
                        <a:cs typeface="Times New Roman"/>
                      </a:endParaRPr>
                    </a:p>
                  </a:txBody>
                  <a:tcPr marL="68580" marR="68580" marT="0" marB="0" anchor="ctr"/>
                </a:tc>
                <a:tc>
                  <a:txBody>
                    <a:bodyPr/>
                    <a:lstStyle/>
                    <a:p>
                      <a:pPr marL="0" marR="0" algn="ctr">
                        <a:spcBef>
                          <a:spcPts val="0"/>
                        </a:spcBef>
                        <a:spcAft>
                          <a:spcPts val="0"/>
                        </a:spcAft>
                      </a:pPr>
                      <a:r>
                        <a:rPr lang="en-US" sz="1400" dirty="0" err="1">
                          <a:effectLst/>
                          <a:latin typeface="Arial"/>
                          <a:ea typeface="Times New Roman"/>
                          <a:cs typeface="Times New Roman"/>
                        </a:rPr>
                        <a:t>pico</a:t>
                      </a:r>
                      <a:r>
                        <a:rPr lang="en-US" sz="1400" dirty="0">
                          <a:effectLst/>
                          <a:latin typeface="Arial"/>
                          <a:ea typeface="Times New Roman"/>
                          <a:cs typeface="Times New Roman"/>
                        </a:rPr>
                        <a:t>-</a:t>
                      </a:r>
                    </a:p>
                  </a:txBody>
                  <a:tcPr marL="68580" marR="68580" marT="0" marB="0" anchor="ctr"/>
                </a:tc>
                <a:tc>
                  <a:txBody>
                    <a:bodyPr/>
                    <a:lstStyle/>
                    <a:p>
                      <a:pPr marL="0" marR="0" algn="ctr">
                        <a:spcBef>
                          <a:spcPts val="0"/>
                        </a:spcBef>
                        <a:spcAft>
                          <a:spcPts val="0"/>
                        </a:spcAft>
                      </a:pPr>
                      <a:r>
                        <a:rPr lang="en-US" sz="1400" dirty="0">
                          <a:effectLst/>
                          <a:latin typeface="Arial"/>
                          <a:ea typeface="Times New Roman"/>
                          <a:cs typeface="Times New Roman"/>
                        </a:rPr>
                        <a:t>p</a:t>
                      </a:r>
                    </a:p>
                  </a:txBody>
                  <a:tcPr marL="68580" marR="68580" marT="0" marB="0" anchor="ctr"/>
                </a:tc>
              </a:tr>
            </a:tbl>
          </a:graphicData>
        </a:graphic>
      </p:graphicFrame>
    </p:spTree>
    <p:extLst>
      <p:ext uri="{BB962C8B-B14F-4D97-AF65-F5344CB8AC3E}">
        <p14:creationId xmlns:p14="http://schemas.microsoft.com/office/powerpoint/2010/main" xmlns="" val="2327067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Items: Size </a:t>
            </a:r>
            <a:r>
              <a:rPr lang="en-US" dirty="0" smtClean="0"/>
              <a:t>Comparison</a:t>
            </a:r>
            <a:endParaRPr lang="en-US" dirty="0"/>
          </a:p>
        </p:txBody>
      </p:sp>
      <p:graphicFrame>
        <p:nvGraphicFramePr>
          <p:cNvPr id="4" name="Table 3"/>
          <p:cNvGraphicFramePr>
            <a:graphicFrameLocks noGrp="1"/>
          </p:cNvGraphicFramePr>
          <p:nvPr/>
        </p:nvGraphicFramePr>
        <p:xfrm>
          <a:off x="1509713" y="950151"/>
          <a:ext cx="7467599" cy="5525813"/>
        </p:xfrm>
        <a:graphic>
          <a:graphicData uri="http://schemas.openxmlformats.org/drawingml/2006/table">
            <a:tbl>
              <a:tblPr firstRow="1" firstCol="1" bandRow="1">
                <a:tableStyleId>{5C22544A-7EE6-4342-B048-85BDC9FD1C3A}</a:tableStyleId>
              </a:tblPr>
              <a:tblGrid>
                <a:gridCol w="2400300"/>
                <a:gridCol w="2316078"/>
                <a:gridCol w="2751221"/>
              </a:tblGrid>
              <a:tr h="2112026">
                <a:tc>
                  <a:txBody>
                    <a:bodyPr/>
                    <a:lstStyle/>
                    <a:p>
                      <a:pPr marL="0" marR="0">
                        <a:lnSpc>
                          <a:spcPct val="115000"/>
                        </a:lnSpc>
                        <a:spcBef>
                          <a:spcPts val="0"/>
                        </a:spcBef>
                        <a:spcAft>
                          <a:spcPts val="0"/>
                        </a:spcAft>
                      </a:pPr>
                      <a:endParaRPr lang="en-US" sz="900" dirty="0">
                        <a:effectLst/>
                        <a:latin typeface="Calibri"/>
                        <a:ea typeface="Calibri"/>
                        <a:cs typeface="Times New Roman"/>
                      </a:endParaRPr>
                    </a:p>
                  </a:txBody>
                  <a:tcPr marL="56906" marR="56906" marT="0" marB="0">
                    <a:noFill/>
                  </a:tcPr>
                </a:tc>
                <a:tc>
                  <a:txBody>
                    <a:bodyPr/>
                    <a:lstStyle/>
                    <a:p>
                      <a:pPr marL="0" marR="0">
                        <a:lnSpc>
                          <a:spcPct val="115000"/>
                        </a:lnSpc>
                        <a:spcBef>
                          <a:spcPts val="0"/>
                        </a:spcBef>
                        <a:spcAft>
                          <a:spcPts val="0"/>
                        </a:spcAft>
                      </a:pPr>
                      <a:endParaRPr lang="en-US" sz="900" dirty="0">
                        <a:effectLst/>
                        <a:latin typeface="Calibri"/>
                        <a:ea typeface="Calibri"/>
                        <a:cs typeface="Times New Roman"/>
                      </a:endParaRPr>
                    </a:p>
                  </a:txBody>
                  <a:tcPr marL="56906" marR="56906" marT="0" marB="0">
                    <a:noFill/>
                  </a:tcPr>
                </a:tc>
                <a:tc>
                  <a:txBody>
                    <a:bodyPr/>
                    <a:lstStyle/>
                    <a:p>
                      <a:pPr marL="0" marR="0">
                        <a:lnSpc>
                          <a:spcPct val="115000"/>
                        </a:lnSpc>
                        <a:spcBef>
                          <a:spcPts val="0"/>
                        </a:spcBef>
                        <a:spcAft>
                          <a:spcPts val="0"/>
                        </a:spcAft>
                      </a:pPr>
                      <a:endParaRPr lang="en-US" sz="900" dirty="0">
                        <a:effectLst/>
                        <a:latin typeface="Calibri"/>
                        <a:ea typeface="Calibri"/>
                        <a:cs typeface="Times New Roman"/>
                      </a:endParaRPr>
                    </a:p>
                  </a:txBody>
                  <a:tcPr marL="56906" marR="56906" marT="0" marB="0">
                    <a:noFill/>
                  </a:tcPr>
                </a:tc>
              </a:tr>
              <a:tr h="701040">
                <a:tc>
                  <a:txBody>
                    <a:bodyPr/>
                    <a:lstStyle/>
                    <a:p>
                      <a:pPr marL="0" marR="0" algn="ctr">
                        <a:lnSpc>
                          <a:spcPct val="115000"/>
                        </a:lnSpc>
                        <a:spcBef>
                          <a:spcPts val="0"/>
                        </a:spcBef>
                        <a:spcAft>
                          <a:spcPts val="0"/>
                        </a:spcAft>
                      </a:pPr>
                      <a:r>
                        <a:rPr lang="en-US" sz="2000" b="1" dirty="0" smtClean="0">
                          <a:solidFill>
                            <a:srgbClr val="002060"/>
                          </a:solidFill>
                          <a:effectLst/>
                        </a:rPr>
                        <a:t>Two sheets </a:t>
                      </a:r>
                      <a:r>
                        <a:rPr lang="en-US" sz="2000" b="1" dirty="0">
                          <a:solidFill>
                            <a:srgbClr val="002060"/>
                          </a:solidFill>
                          <a:effectLst/>
                        </a:rPr>
                        <a:t>of paper</a:t>
                      </a:r>
                      <a:endParaRPr lang="en-US" sz="2000" b="1" dirty="0">
                        <a:solidFill>
                          <a:srgbClr val="002060"/>
                        </a:solidFill>
                        <a:effectLst/>
                        <a:latin typeface="Calibri"/>
                        <a:ea typeface="Calibri"/>
                        <a:cs typeface="Times New Roman"/>
                      </a:endParaRPr>
                    </a:p>
                  </a:txBody>
                  <a:tcPr marL="56906" marR="56906" marT="0" marB="0">
                    <a:noFill/>
                  </a:tcPr>
                </a:tc>
                <a:tc>
                  <a:txBody>
                    <a:bodyPr/>
                    <a:lstStyle/>
                    <a:p>
                      <a:pPr marL="0" marR="0" algn="ctr">
                        <a:lnSpc>
                          <a:spcPct val="115000"/>
                        </a:lnSpc>
                        <a:spcBef>
                          <a:spcPts val="0"/>
                        </a:spcBef>
                        <a:spcAft>
                          <a:spcPts val="0"/>
                        </a:spcAft>
                      </a:pPr>
                      <a:r>
                        <a:rPr lang="en-US" sz="2000" b="1" dirty="0">
                          <a:solidFill>
                            <a:srgbClr val="002060"/>
                          </a:solidFill>
                          <a:effectLst/>
                        </a:rPr>
                        <a:t>Human hair</a:t>
                      </a:r>
                      <a:endParaRPr lang="en-US" sz="2000" b="1" dirty="0">
                        <a:solidFill>
                          <a:srgbClr val="002060"/>
                        </a:solidFill>
                        <a:effectLst/>
                        <a:latin typeface="Calibri"/>
                        <a:ea typeface="Calibri"/>
                        <a:cs typeface="Times New Roman"/>
                      </a:endParaRPr>
                    </a:p>
                  </a:txBody>
                  <a:tcPr marL="56906" marR="56906" marT="0" marB="0">
                    <a:noFill/>
                  </a:tcPr>
                </a:tc>
                <a:tc>
                  <a:txBody>
                    <a:bodyPr/>
                    <a:lstStyle/>
                    <a:p>
                      <a:pPr marL="0" marR="0" algn="ctr">
                        <a:lnSpc>
                          <a:spcPct val="115000"/>
                        </a:lnSpc>
                        <a:spcBef>
                          <a:spcPts val="0"/>
                        </a:spcBef>
                        <a:spcAft>
                          <a:spcPts val="0"/>
                        </a:spcAft>
                      </a:pPr>
                      <a:r>
                        <a:rPr lang="en-US" sz="2000" b="1" dirty="0">
                          <a:solidFill>
                            <a:srgbClr val="002060"/>
                          </a:solidFill>
                          <a:effectLst/>
                        </a:rPr>
                        <a:t>Diameter of paper clip</a:t>
                      </a:r>
                      <a:endParaRPr lang="en-US" sz="2000" b="1" dirty="0">
                        <a:solidFill>
                          <a:srgbClr val="002060"/>
                        </a:solidFill>
                        <a:effectLst/>
                        <a:latin typeface="Calibri"/>
                        <a:ea typeface="Calibri"/>
                        <a:cs typeface="Times New Roman"/>
                      </a:endParaRPr>
                    </a:p>
                  </a:txBody>
                  <a:tcPr marL="56906" marR="56906" marT="0" marB="0">
                    <a:noFill/>
                  </a:tcPr>
                </a:tc>
              </a:tr>
              <a:tr h="1377723">
                <a:tc>
                  <a:txBody>
                    <a:bodyPr/>
                    <a:lstStyle/>
                    <a:p>
                      <a:pPr marL="0" marR="0" algn="ctr">
                        <a:lnSpc>
                          <a:spcPct val="115000"/>
                        </a:lnSpc>
                        <a:spcBef>
                          <a:spcPts val="0"/>
                        </a:spcBef>
                        <a:spcAft>
                          <a:spcPts val="0"/>
                        </a:spcAft>
                      </a:pPr>
                      <a:endParaRPr lang="en-US" sz="900" dirty="0">
                        <a:solidFill>
                          <a:srgbClr val="002060"/>
                        </a:solidFill>
                        <a:effectLst/>
                        <a:latin typeface="Calibri"/>
                        <a:ea typeface="Calibri"/>
                        <a:cs typeface="Times New Roman"/>
                      </a:endParaRPr>
                    </a:p>
                  </a:txBody>
                  <a:tcPr marL="56906" marR="56906" marT="0" marB="0" anchor="ctr">
                    <a:noFill/>
                  </a:tcPr>
                </a:tc>
                <a:tc>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6906" marR="56906" marT="0" marB="0" anchor="ctr">
                    <a:noFill/>
                  </a:tcPr>
                </a:tc>
                <a:tc>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6906" marR="56906" marT="0" marB="0" anchor="ctr">
                    <a:noFill/>
                  </a:tcPr>
                </a:tc>
              </a:tr>
              <a:tr h="914400">
                <a:tc>
                  <a:txBody>
                    <a:bodyPr/>
                    <a:lstStyle/>
                    <a:p>
                      <a:endParaRPr lang="en-US" dirty="0"/>
                    </a:p>
                  </a:txBody>
                  <a:tcPr marL="56906" marR="56906" marT="0" marB="0">
                    <a:blipFill rotWithShape="1">
                      <a:blip r:embed="rId3"/>
                      <a:stretch>
                        <a:fillRect l="-239" t="-467333" r="-211005" b="-62667"/>
                      </a:stretch>
                    </a:blipFill>
                  </a:tcPr>
                </a:tc>
                <a:tc>
                  <a:txBody>
                    <a:bodyPr/>
                    <a:lstStyle/>
                    <a:p>
                      <a:endParaRPr lang="en-US" dirty="0"/>
                    </a:p>
                  </a:txBody>
                  <a:tcPr marL="56906" marR="56906" marT="0" marB="0">
                    <a:blipFill rotWithShape="1">
                      <a:blip r:embed="rId3"/>
                      <a:stretch>
                        <a:fillRect l="-104229" t="-467333" r="-119403" b="-62667"/>
                      </a:stretch>
                    </a:blipFill>
                  </a:tcPr>
                </a:tc>
                <a:tc>
                  <a:txBody>
                    <a:bodyPr/>
                    <a:lstStyle/>
                    <a:p>
                      <a:endParaRPr lang="en-US" dirty="0"/>
                    </a:p>
                  </a:txBody>
                  <a:tcPr marL="56906" marR="56906" marT="0" marB="0">
                    <a:blipFill rotWithShape="1">
                      <a:blip r:embed="rId3"/>
                      <a:stretch>
                        <a:fillRect l="-171399" t="-467333" r="-209" b="-62667"/>
                      </a:stretch>
                    </a:blipFill>
                  </a:tcPr>
                </a:tc>
              </a:tr>
              <a:tr h="420624">
                <a:tc>
                  <a:txBody>
                    <a:bodyPr/>
                    <a:lstStyle/>
                    <a:p>
                      <a:pPr marL="0" marR="0" algn="ctr">
                        <a:lnSpc>
                          <a:spcPct val="115000"/>
                        </a:lnSpc>
                        <a:spcBef>
                          <a:spcPts val="0"/>
                        </a:spcBef>
                        <a:spcAft>
                          <a:spcPts val="0"/>
                        </a:spcAft>
                      </a:pPr>
                      <a:r>
                        <a:rPr lang="en-US" sz="2400" dirty="0" smtClean="0">
                          <a:solidFill>
                            <a:srgbClr val="002060"/>
                          </a:solidFill>
                          <a:effectLst/>
                        </a:rPr>
                        <a:t>0.2 mm.</a:t>
                      </a:r>
                      <a:endParaRPr lang="en-US" sz="2400" dirty="0">
                        <a:solidFill>
                          <a:srgbClr val="002060"/>
                        </a:solidFill>
                        <a:effectLst/>
                        <a:latin typeface="Calibri"/>
                        <a:ea typeface="Calibri"/>
                        <a:cs typeface="Times New Roman"/>
                      </a:endParaRPr>
                    </a:p>
                  </a:txBody>
                  <a:tcPr marL="56906" marR="56906" marT="0" marB="0">
                    <a:noFill/>
                  </a:tcPr>
                </a:tc>
                <a:tc>
                  <a:txBody>
                    <a:bodyPr/>
                    <a:lstStyle/>
                    <a:p>
                      <a:pPr marL="0" marR="0" algn="ctr">
                        <a:lnSpc>
                          <a:spcPct val="115000"/>
                        </a:lnSpc>
                        <a:spcBef>
                          <a:spcPts val="0"/>
                        </a:spcBef>
                        <a:spcAft>
                          <a:spcPts val="0"/>
                        </a:spcAft>
                      </a:pPr>
                      <a:r>
                        <a:rPr lang="en-US" sz="2400" b="1" dirty="0" smtClean="0">
                          <a:solidFill>
                            <a:srgbClr val="002060"/>
                          </a:solidFill>
                          <a:effectLst/>
                        </a:rPr>
                        <a:t>0.1 mm</a:t>
                      </a:r>
                      <a:endParaRPr lang="en-US" sz="2400" b="1" dirty="0">
                        <a:solidFill>
                          <a:srgbClr val="002060"/>
                        </a:solidFill>
                        <a:effectLst/>
                        <a:latin typeface="Calibri"/>
                        <a:ea typeface="Calibri"/>
                        <a:cs typeface="Times New Roman"/>
                      </a:endParaRPr>
                    </a:p>
                  </a:txBody>
                  <a:tcPr marL="56906" marR="56906" marT="0" marB="0">
                    <a:noFill/>
                  </a:tcPr>
                </a:tc>
                <a:tc>
                  <a:txBody>
                    <a:bodyPr/>
                    <a:lstStyle/>
                    <a:p>
                      <a:pPr marL="0" marR="0" algn="ctr">
                        <a:lnSpc>
                          <a:spcPct val="115000"/>
                        </a:lnSpc>
                        <a:spcBef>
                          <a:spcPts val="0"/>
                        </a:spcBef>
                        <a:spcAft>
                          <a:spcPts val="0"/>
                        </a:spcAft>
                      </a:pPr>
                      <a:r>
                        <a:rPr lang="en-US" sz="2400" b="1" dirty="0" smtClean="0">
                          <a:solidFill>
                            <a:srgbClr val="002060"/>
                          </a:solidFill>
                          <a:effectLst/>
                        </a:rPr>
                        <a:t>0.8 mm</a:t>
                      </a:r>
                      <a:endParaRPr lang="en-US" sz="2400" b="1" dirty="0">
                        <a:solidFill>
                          <a:srgbClr val="002060"/>
                        </a:solidFill>
                        <a:effectLst/>
                        <a:latin typeface="Calibri"/>
                        <a:ea typeface="Calibri"/>
                        <a:cs typeface="Times New Roman"/>
                      </a:endParaRPr>
                    </a:p>
                  </a:txBody>
                  <a:tcPr marL="56906" marR="56906" marT="0" marB="0">
                    <a:noFill/>
                  </a:tcPr>
                </a:tc>
              </a:tr>
            </a:tbl>
          </a:graphicData>
        </a:graphic>
      </p:graphicFrame>
      <p:pic>
        <p:nvPicPr>
          <p:cNvPr id="5" name="Picture 6" descr="Description: paperclip"/>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15038" y="1219200"/>
            <a:ext cx="2446337" cy="179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1" descr="Description: comparativesizes"/>
          <p:cNvPicPr>
            <a:picLocks noChangeAspect="1" noChangeArrowheads="1"/>
          </p:cNvPicPr>
          <p:nvPr/>
        </p:nvPicPr>
        <p:blipFill>
          <a:blip r:embed="rId5" cstate="print">
            <a:extLst>
              <a:ext uri="{28A0092B-C50C-407E-A947-70E740481C1C}">
                <a14:useLocalDpi xmlns:a14="http://schemas.microsoft.com/office/drawing/2010/main" xmlns="" val="0"/>
              </a:ext>
            </a:extLst>
          </a:blip>
          <a:srcRect t="57596" r="77272" b="10950"/>
          <a:stretch>
            <a:fillRect/>
          </a:stretch>
        </p:blipFill>
        <p:spPr bwMode="auto">
          <a:xfrm>
            <a:off x="2030413" y="4125913"/>
            <a:ext cx="790575"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0" descr="Description: comparativesizes"/>
          <p:cNvPicPr>
            <a:picLocks noChangeAspect="1" noChangeArrowheads="1"/>
          </p:cNvPicPr>
          <p:nvPr/>
        </p:nvPicPr>
        <p:blipFill>
          <a:blip r:embed="rId6" cstate="print">
            <a:extLst>
              <a:ext uri="{28A0092B-C50C-407E-A947-70E740481C1C}">
                <a14:useLocalDpi xmlns:a14="http://schemas.microsoft.com/office/drawing/2010/main" xmlns="" val="0"/>
              </a:ext>
            </a:extLst>
          </a:blip>
          <a:srcRect l="29684" t="77376" r="64935" b="15813"/>
          <a:stretch>
            <a:fillRect/>
          </a:stretch>
        </p:blipFill>
        <p:spPr bwMode="auto">
          <a:xfrm>
            <a:off x="4883150" y="4219575"/>
            <a:ext cx="358775" cy="327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3" descr="Description: comparativesizes"/>
          <p:cNvPicPr>
            <a:picLocks noChangeAspect="1" noChangeArrowheads="1"/>
          </p:cNvPicPr>
          <p:nvPr/>
        </p:nvPicPr>
        <p:blipFill>
          <a:blip r:embed="rId5" cstate="print">
            <a:clrChange>
              <a:clrFrom>
                <a:srgbClr val="FFFFFF"/>
              </a:clrFrom>
              <a:clrTo>
                <a:srgbClr val="FFFFFF">
                  <a:alpha val="0"/>
                </a:srgbClr>
              </a:clrTo>
            </a:clrChange>
            <a:lum bright="6000" contrast="-12000"/>
            <a:extLst>
              <a:ext uri="{28A0092B-C50C-407E-A947-70E740481C1C}">
                <a14:useLocalDpi xmlns:a14="http://schemas.microsoft.com/office/drawing/2010/main" xmlns="" val="0"/>
              </a:ext>
            </a:extLst>
          </a:blip>
          <a:srcRect l="40909" t="11298" b="12523"/>
          <a:stretch>
            <a:fillRect/>
          </a:stretch>
        </p:blipFill>
        <p:spPr bwMode="auto">
          <a:xfrm>
            <a:off x="6794500" y="3751263"/>
            <a:ext cx="1654175" cy="153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9" name="Group 21"/>
          <p:cNvGrpSpPr>
            <a:grpSpLocks/>
          </p:cNvGrpSpPr>
          <p:nvPr/>
        </p:nvGrpSpPr>
        <p:grpSpPr bwMode="auto">
          <a:xfrm>
            <a:off x="1790700" y="1312863"/>
            <a:ext cx="1295400" cy="1644650"/>
            <a:chOff x="0" y="0"/>
            <a:chExt cx="1295400" cy="1645920"/>
          </a:xfrm>
        </p:grpSpPr>
        <p:sp>
          <p:nvSpPr>
            <p:cNvPr id="10" name="Rectangle 22"/>
            <p:cNvSpPr>
              <a:spLocks noChangeArrowheads="1"/>
            </p:cNvSpPr>
            <p:nvPr/>
          </p:nvSpPr>
          <p:spPr bwMode="auto">
            <a:xfrm>
              <a:off x="0" y="121920"/>
              <a:ext cx="1219200" cy="1524000"/>
            </a:xfrm>
            <a:prstGeom prst="rect">
              <a:avLst/>
            </a:prstGeom>
            <a:solidFill>
              <a:srgbClr val="DBDBDB"/>
            </a:solidFill>
            <a:ln w="9525">
              <a:solidFill>
                <a:schemeClr val="tx1"/>
              </a:solidFill>
              <a:miter lim="800000"/>
              <a:headEnd/>
              <a:tailEnd/>
            </a:ln>
          </p:spPr>
          <p:txBody>
            <a:bodyPr wrap="none" anchor="ctr"/>
            <a:lstStyle/>
            <a:p>
              <a:endParaRPr lang="en-US"/>
            </a:p>
          </p:txBody>
        </p:sp>
        <p:sp>
          <p:nvSpPr>
            <p:cNvPr id="11" name="Rectangle 23"/>
            <p:cNvSpPr>
              <a:spLocks noChangeArrowheads="1"/>
            </p:cNvSpPr>
            <p:nvPr/>
          </p:nvSpPr>
          <p:spPr bwMode="auto">
            <a:xfrm>
              <a:off x="76200" y="0"/>
              <a:ext cx="1219200" cy="1524000"/>
            </a:xfrm>
            <a:prstGeom prst="rect">
              <a:avLst/>
            </a:prstGeom>
            <a:solidFill>
              <a:srgbClr val="DBDBDB"/>
            </a:solidFill>
            <a:ln w="9525">
              <a:solidFill>
                <a:schemeClr val="tx1"/>
              </a:solidFill>
              <a:miter lim="800000"/>
              <a:headEnd/>
              <a:tailEnd/>
            </a:ln>
          </p:spPr>
          <p:txBody>
            <a:bodyPr wrap="none" anchor="ctr"/>
            <a:lstStyle/>
            <a:p>
              <a:endParaRPr lang="en-US"/>
            </a:p>
          </p:txBody>
        </p:sp>
      </p:grpSp>
      <p:sp>
        <p:nvSpPr>
          <p:cNvPr id="12" name="Freeform 24"/>
          <p:cNvSpPr>
            <a:spLocks/>
          </p:cNvSpPr>
          <p:nvPr/>
        </p:nvSpPr>
        <p:spPr bwMode="auto">
          <a:xfrm>
            <a:off x="4267200" y="1198563"/>
            <a:ext cx="1390650" cy="1752600"/>
          </a:xfrm>
          <a:custGeom>
            <a:avLst/>
            <a:gdLst>
              <a:gd name="T0" fmla="*/ 2147483647 w 876"/>
              <a:gd name="T1" fmla="*/ 0 h 1104"/>
              <a:gd name="T2" fmla="*/ 2147483647 w 876"/>
              <a:gd name="T3" fmla="*/ 2147483647 h 1104"/>
              <a:gd name="T4" fmla="*/ 2147483647 w 876"/>
              <a:gd name="T5" fmla="*/ 2147483647 h 1104"/>
              <a:gd name="T6" fmla="*/ 2147483647 w 876"/>
              <a:gd name="T7" fmla="*/ 2147483647 h 1104"/>
              <a:gd name="T8" fmla="*/ 2147483647 w 876"/>
              <a:gd name="T9" fmla="*/ 2147483647 h 1104"/>
              <a:gd name="T10" fmla="*/ 2147483647 w 876"/>
              <a:gd name="T11" fmla="*/ 2147483647 h 1104"/>
              <a:gd name="T12" fmla="*/ 2147483647 w 876"/>
              <a:gd name="T13" fmla="*/ 2147483647 h 1104"/>
              <a:gd name="T14" fmla="*/ 2147483647 w 876"/>
              <a:gd name="T15" fmla="*/ 2147483647 h 1104"/>
              <a:gd name="T16" fmla="*/ 2147483647 w 876"/>
              <a:gd name="T17" fmla="*/ 2147483647 h 1104"/>
              <a:gd name="T18" fmla="*/ 2147483647 w 876"/>
              <a:gd name="T19" fmla="*/ 2147483647 h 1104"/>
              <a:gd name="T20" fmla="*/ 2147483647 w 876"/>
              <a:gd name="T21" fmla="*/ 2147483647 h 1104"/>
              <a:gd name="T22" fmla="*/ 0 w 876"/>
              <a:gd name="T23" fmla="*/ 2147483647 h 1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76"/>
              <a:gd name="T37" fmla="*/ 0 h 1104"/>
              <a:gd name="T38" fmla="*/ 876 w 876"/>
              <a:gd name="T39" fmla="*/ 1104 h 11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76" h="1104">
                <a:moveTo>
                  <a:pt x="876" y="0"/>
                </a:moveTo>
                <a:cubicBezTo>
                  <a:pt x="864" y="8"/>
                  <a:pt x="853" y="18"/>
                  <a:pt x="840" y="24"/>
                </a:cubicBezTo>
                <a:cubicBezTo>
                  <a:pt x="829" y="30"/>
                  <a:pt x="815" y="30"/>
                  <a:pt x="804" y="36"/>
                </a:cubicBezTo>
                <a:cubicBezTo>
                  <a:pt x="680" y="105"/>
                  <a:pt x="777" y="69"/>
                  <a:pt x="696" y="96"/>
                </a:cubicBezTo>
                <a:cubicBezTo>
                  <a:pt x="660" y="132"/>
                  <a:pt x="640" y="156"/>
                  <a:pt x="624" y="204"/>
                </a:cubicBezTo>
                <a:cubicBezTo>
                  <a:pt x="612" y="446"/>
                  <a:pt x="653" y="460"/>
                  <a:pt x="480" y="576"/>
                </a:cubicBezTo>
                <a:cubicBezTo>
                  <a:pt x="426" y="657"/>
                  <a:pt x="490" y="578"/>
                  <a:pt x="420" y="624"/>
                </a:cubicBezTo>
                <a:cubicBezTo>
                  <a:pt x="406" y="633"/>
                  <a:pt x="397" y="650"/>
                  <a:pt x="384" y="660"/>
                </a:cubicBezTo>
                <a:cubicBezTo>
                  <a:pt x="361" y="678"/>
                  <a:pt x="336" y="692"/>
                  <a:pt x="312" y="708"/>
                </a:cubicBezTo>
                <a:cubicBezTo>
                  <a:pt x="301" y="715"/>
                  <a:pt x="287" y="714"/>
                  <a:pt x="276" y="720"/>
                </a:cubicBezTo>
                <a:cubicBezTo>
                  <a:pt x="240" y="738"/>
                  <a:pt x="202" y="757"/>
                  <a:pt x="168" y="780"/>
                </a:cubicBezTo>
                <a:cubicBezTo>
                  <a:pt x="105" y="905"/>
                  <a:pt x="0" y="954"/>
                  <a:pt x="0" y="1104"/>
                </a:cubicBezTo>
              </a:path>
            </a:pathLst>
          </a:cu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3" name="TextBox 2"/>
          <p:cNvSpPr txBox="1">
            <a:spLocks noChangeArrowheads="1"/>
          </p:cNvSpPr>
          <p:nvPr/>
        </p:nvSpPr>
        <p:spPr bwMode="auto">
          <a:xfrm rot="16200000">
            <a:off x="151606" y="4801394"/>
            <a:ext cx="1349375" cy="738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1400"/>
              <a:t>U S Customary System</a:t>
            </a:r>
          </a:p>
        </p:txBody>
      </p:sp>
      <p:sp>
        <p:nvSpPr>
          <p:cNvPr id="14" name="TextBox 12"/>
          <p:cNvSpPr txBox="1">
            <a:spLocks noChangeArrowheads="1"/>
          </p:cNvSpPr>
          <p:nvPr/>
        </p:nvSpPr>
        <p:spPr bwMode="auto">
          <a:xfrm rot="16200000">
            <a:off x="804863" y="6238875"/>
            <a:ext cx="4730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1400"/>
              <a:t>S I</a:t>
            </a:r>
          </a:p>
        </p:txBody>
      </p:sp>
      <p:cxnSp>
        <p:nvCxnSpPr>
          <p:cNvPr id="15" name="Straight Connector 4"/>
          <p:cNvCxnSpPr>
            <a:cxnSpLocks noChangeShapeType="1"/>
          </p:cNvCxnSpPr>
          <p:nvPr/>
        </p:nvCxnSpPr>
        <p:spPr bwMode="auto">
          <a:xfrm flipV="1">
            <a:off x="457200" y="6019800"/>
            <a:ext cx="8004175" cy="19050"/>
          </a:xfrm>
          <a:prstGeom prst="line">
            <a:avLst/>
          </a:prstGeom>
          <a:noFill/>
          <a:ln w="9525" algn="ctr">
            <a:solidFill>
              <a:schemeClr val="tx1"/>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xmlns="" val="1072187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Recording </a:t>
            </a:r>
            <a:r>
              <a:rPr lang="en-US" dirty="0" smtClean="0"/>
              <a:t>Measurements</a:t>
            </a:r>
            <a:endParaRPr lang="en-US" dirty="0"/>
          </a:p>
        </p:txBody>
      </p:sp>
      <p:sp>
        <p:nvSpPr>
          <p:cNvPr id="4" name="Content Placeholder 3"/>
          <p:cNvSpPr>
            <a:spLocks noGrp="1"/>
          </p:cNvSpPr>
          <p:nvPr>
            <p:ph idx="1"/>
          </p:nvPr>
        </p:nvSpPr>
        <p:spPr/>
        <p:txBody>
          <a:bodyPr/>
          <a:lstStyle/>
          <a:p>
            <a:r>
              <a:rPr lang="en-US" sz="2800" dirty="0"/>
              <a:t>Measurements must always include units</a:t>
            </a:r>
          </a:p>
          <a:p>
            <a:r>
              <a:rPr lang="en-US" sz="2800" dirty="0"/>
              <a:t>Always errors in </a:t>
            </a:r>
            <a:r>
              <a:rPr lang="en-US" sz="2800" dirty="0" smtClean="0"/>
              <a:t>measurements</a:t>
            </a:r>
          </a:p>
          <a:p>
            <a:pPr lvl="1"/>
            <a:r>
              <a:rPr lang="en-US" sz="2400" dirty="0" smtClean="0"/>
              <a:t>measurements </a:t>
            </a:r>
            <a:r>
              <a:rPr lang="en-US" sz="2400" dirty="0"/>
              <a:t>are the best “estimate” of a quantity</a:t>
            </a:r>
          </a:p>
          <a:p>
            <a:r>
              <a:rPr lang="en-US" sz="2800" dirty="0"/>
              <a:t>A measurement is only good </a:t>
            </a:r>
            <a:r>
              <a:rPr lang="en-US" sz="2800"/>
              <a:t>if </a:t>
            </a:r>
            <a:r>
              <a:rPr lang="en-US" sz="2800" smtClean="0"/>
              <a:t>you </a:t>
            </a:r>
            <a:r>
              <a:rPr lang="en-US" sz="2800" dirty="0"/>
              <a:t>know that it is reasonable close to the actual quantity</a:t>
            </a:r>
          </a:p>
          <a:p>
            <a:r>
              <a:rPr lang="en-US" sz="2800" dirty="0"/>
              <a:t>It is important to indicate the accuracy and precision of your measurements</a:t>
            </a:r>
          </a:p>
          <a:p>
            <a:r>
              <a:rPr lang="en-US" sz="2800" dirty="0"/>
              <a:t>Scientists and engineers use significant digits to make the accuracy and precision of measurements </a:t>
            </a:r>
            <a:r>
              <a:rPr lang="en-US" sz="2800" dirty="0" smtClean="0"/>
              <a:t>clear</a:t>
            </a:r>
            <a:endParaRPr lang="en-US" sz="2400" dirty="0"/>
          </a:p>
        </p:txBody>
      </p:sp>
    </p:spTree>
    <p:extLst>
      <p:ext uri="{BB962C8B-B14F-4D97-AF65-F5344CB8AC3E}">
        <p14:creationId xmlns:p14="http://schemas.microsoft.com/office/powerpoint/2010/main" xmlns="" val="117307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Precision and </a:t>
            </a:r>
            <a:r>
              <a:rPr lang="en-US" dirty="0" smtClean="0"/>
              <a:t>Accuracy</a:t>
            </a:r>
            <a:endParaRPr lang="en-US" dirty="0"/>
          </a:p>
        </p:txBody>
      </p:sp>
      <p:sp>
        <p:nvSpPr>
          <p:cNvPr id="3" name="Content Placeholder 2"/>
          <p:cNvSpPr>
            <a:spLocks noGrp="1"/>
          </p:cNvSpPr>
          <p:nvPr>
            <p:ph idx="1"/>
          </p:nvPr>
        </p:nvSpPr>
        <p:spPr/>
        <p:txBody>
          <a:bodyPr/>
          <a:lstStyle/>
          <a:p>
            <a:r>
              <a:rPr lang="en-US" sz="2800" dirty="0"/>
              <a:t>Precision (repeatability) = the degree to which repeated measurements show the same result</a:t>
            </a:r>
          </a:p>
          <a:p>
            <a:r>
              <a:rPr lang="en-US" sz="2800" dirty="0"/>
              <a:t>Accuracy = the degree of closeness of measurements of a quantity to the actual (or accepted) </a:t>
            </a:r>
            <a:r>
              <a:rPr lang="en-US" sz="2800" dirty="0" smtClean="0"/>
              <a:t>value</a:t>
            </a:r>
            <a:endParaRPr lang="en-US" sz="2800" dirty="0"/>
          </a:p>
        </p:txBody>
      </p:sp>
      <p:pic>
        <p:nvPicPr>
          <p:cNvPr id="4" name="Picture 2" descr="File:High accuracy Low precision.sv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66800" y="3857625"/>
            <a:ext cx="1695450" cy="1695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4" descr="File:High precision Low accuracy.svg">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886200" y="3971925"/>
            <a:ext cx="1562100" cy="1562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629400" y="3924300"/>
            <a:ext cx="1600200" cy="16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1"/>
          <p:cNvSpPr txBox="1">
            <a:spLocks noChangeArrowheads="1"/>
          </p:cNvSpPr>
          <p:nvPr/>
        </p:nvSpPr>
        <p:spPr bwMode="auto">
          <a:xfrm>
            <a:off x="762000" y="5768975"/>
            <a:ext cx="22860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2000"/>
              <a:t>High Accuracy</a:t>
            </a:r>
          </a:p>
          <a:p>
            <a:r>
              <a:rPr lang="en-US" sz="2000"/>
              <a:t>Low Precision</a:t>
            </a:r>
          </a:p>
        </p:txBody>
      </p:sp>
      <p:sp>
        <p:nvSpPr>
          <p:cNvPr id="8" name="TextBox 10"/>
          <p:cNvSpPr txBox="1">
            <a:spLocks noChangeArrowheads="1"/>
          </p:cNvSpPr>
          <p:nvPr/>
        </p:nvSpPr>
        <p:spPr bwMode="auto">
          <a:xfrm>
            <a:off x="3505200" y="5768975"/>
            <a:ext cx="23622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2000"/>
              <a:t>High Precision</a:t>
            </a:r>
          </a:p>
          <a:p>
            <a:r>
              <a:rPr lang="en-US" sz="2000"/>
              <a:t>Low Accuracy</a:t>
            </a:r>
          </a:p>
        </p:txBody>
      </p:sp>
      <p:sp>
        <p:nvSpPr>
          <p:cNvPr id="9" name="TextBox 11"/>
          <p:cNvSpPr txBox="1">
            <a:spLocks noChangeArrowheads="1"/>
          </p:cNvSpPr>
          <p:nvPr/>
        </p:nvSpPr>
        <p:spPr bwMode="auto">
          <a:xfrm>
            <a:off x="6324600" y="5768975"/>
            <a:ext cx="22860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800" b="1">
                <a:solidFill>
                  <a:srgbClr val="003399"/>
                </a:solidFill>
                <a:latin typeface="Verdana" pitchFamily="34" charset="0"/>
                <a:cs typeface="Arial" charset="0"/>
              </a:defRPr>
            </a:lvl1pPr>
            <a:lvl2pPr marL="742950" indent="-285750">
              <a:defRPr sz="3800" b="1">
                <a:solidFill>
                  <a:srgbClr val="003399"/>
                </a:solidFill>
                <a:latin typeface="Verdana" pitchFamily="34" charset="0"/>
                <a:cs typeface="Arial" charset="0"/>
              </a:defRPr>
            </a:lvl2pPr>
            <a:lvl3pPr marL="1143000" indent="-228600">
              <a:defRPr sz="3800" b="1">
                <a:solidFill>
                  <a:srgbClr val="003399"/>
                </a:solidFill>
                <a:latin typeface="Verdana" pitchFamily="34" charset="0"/>
                <a:cs typeface="Arial" charset="0"/>
              </a:defRPr>
            </a:lvl3pPr>
            <a:lvl4pPr marL="1600200" indent="-228600">
              <a:defRPr sz="3800" b="1">
                <a:solidFill>
                  <a:srgbClr val="003399"/>
                </a:solidFill>
                <a:latin typeface="Verdana" pitchFamily="34" charset="0"/>
                <a:cs typeface="Arial" charset="0"/>
              </a:defRPr>
            </a:lvl4pPr>
            <a:lvl5pPr marL="2057400" indent="-228600">
              <a:defRPr sz="3800" b="1">
                <a:solidFill>
                  <a:srgbClr val="003399"/>
                </a:solidFill>
                <a:latin typeface="Verdana" pitchFamily="34" charset="0"/>
                <a:cs typeface="Arial" charset="0"/>
              </a:defRPr>
            </a:lvl5pPr>
            <a:lvl6pPr marL="2514600" indent="-228600" eaLnBrk="0" fontAlgn="base" hangingPunct="0">
              <a:spcBef>
                <a:spcPct val="0"/>
              </a:spcBef>
              <a:spcAft>
                <a:spcPct val="0"/>
              </a:spcAft>
              <a:defRPr sz="3800" b="1">
                <a:solidFill>
                  <a:srgbClr val="003399"/>
                </a:solidFill>
                <a:latin typeface="Verdana" pitchFamily="34" charset="0"/>
                <a:cs typeface="Arial" charset="0"/>
              </a:defRPr>
            </a:lvl6pPr>
            <a:lvl7pPr marL="2971800" indent="-228600" eaLnBrk="0" fontAlgn="base" hangingPunct="0">
              <a:spcBef>
                <a:spcPct val="0"/>
              </a:spcBef>
              <a:spcAft>
                <a:spcPct val="0"/>
              </a:spcAft>
              <a:defRPr sz="3800" b="1">
                <a:solidFill>
                  <a:srgbClr val="003399"/>
                </a:solidFill>
                <a:latin typeface="Verdana" pitchFamily="34" charset="0"/>
                <a:cs typeface="Arial" charset="0"/>
              </a:defRPr>
            </a:lvl7pPr>
            <a:lvl8pPr marL="3429000" indent="-228600" eaLnBrk="0" fontAlgn="base" hangingPunct="0">
              <a:spcBef>
                <a:spcPct val="0"/>
              </a:spcBef>
              <a:spcAft>
                <a:spcPct val="0"/>
              </a:spcAft>
              <a:defRPr sz="3800" b="1">
                <a:solidFill>
                  <a:srgbClr val="003399"/>
                </a:solidFill>
                <a:latin typeface="Verdana" pitchFamily="34" charset="0"/>
                <a:cs typeface="Arial" charset="0"/>
              </a:defRPr>
            </a:lvl8pPr>
            <a:lvl9pPr marL="3886200" indent="-228600" eaLnBrk="0" fontAlgn="base" hangingPunct="0">
              <a:spcBef>
                <a:spcPct val="0"/>
              </a:spcBef>
              <a:spcAft>
                <a:spcPct val="0"/>
              </a:spcAft>
              <a:defRPr sz="3800" b="1">
                <a:solidFill>
                  <a:srgbClr val="003399"/>
                </a:solidFill>
                <a:latin typeface="Verdana" pitchFamily="34" charset="0"/>
                <a:cs typeface="Arial" charset="0"/>
              </a:defRPr>
            </a:lvl9pPr>
          </a:lstStyle>
          <a:p>
            <a:r>
              <a:rPr lang="en-US" sz="2000"/>
              <a:t>High Accuracy</a:t>
            </a:r>
          </a:p>
          <a:p>
            <a:r>
              <a:rPr lang="en-US" sz="2000"/>
              <a:t>High Precision</a:t>
            </a:r>
          </a:p>
        </p:txBody>
      </p:sp>
    </p:spTree>
    <p:extLst>
      <p:ext uri="{BB962C8B-B14F-4D97-AF65-F5344CB8AC3E}">
        <p14:creationId xmlns:p14="http://schemas.microsoft.com/office/powerpoint/2010/main" xmlns="" val="2651746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Recording </a:t>
            </a:r>
            <a:r>
              <a:rPr lang="en-US" dirty="0" smtClean="0"/>
              <a:t>Measurements</a:t>
            </a:r>
            <a:endParaRPr lang="en-US" dirty="0"/>
          </a:p>
        </p:txBody>
      </p:sp>
      <p:sp>
        <p:nvSpPr>
          <p:cNvPr id="4" name="Content Placeholder 3"/>
          <p:cNvSpPr>
            <a:spLocks noGrp="1"/>
          </p:cNvSpPr>
          <p:nvPr>
            <p:ph idx="1"/>
          </p:nvPr>
        </p:nvSpPr>
        <p:spPr/>
        <p:txBody>
          <a:bodyPr/>
          <a:lstStyle/>
          <a:p>
            <a:r>
              <a:rPr lang="en-US" sz="2800" dirty="0"/>
              <a:t>Ideally, a measurement device is both accurate and precise</a:t>
            </a:r>
          </a:p>
          <a:p>
            <a:r>
              <a:rPr lang="en-US" sz="2800" dirty="0"/>
              <a:t>Accuracy depends on calibration to a standard</a:t>
            </a:r>
          </a:p>
          <a:p>
            <a:r>
              <a:rPr lang="en-US" sz="2800" dirty="0"/>
              <a:t>Precision depends on the characteristics and/or capabilities of the measuring device and its use</a:t>
            </a:r>
          </a:p>
          <a:p>
            <a:r>
              <a:rPr lang="en-US" sz="2800" dirty="0"/>
              <a:t>Use significant digits to indicate the accuracy and precision of experimental results</a:t>
            </a:r>
          </a:p>
          <a:p>
            <a:pPr lvl="1"/>
            <a:r>
              <a:rPr lang="en-US" sz="2400" dirty="0"/>
              <a:t>Record only to the precision to which you and your measuring device can </a:t>
            </a:r>
            <a:r>
              <a:rPr lang="en-US" sz="2400" dirty="0" smtClean="0"/>
              <a:t>measure</a:t>
            </a:r>
            <a:endParaRPr lang="en-US" sz="2400" dirty="0"/>
          </a:p>
        </p:txBody>
      </p:sp>
      <p:pic>
        <p:nvPicPr>
          <p:cNvPr id="5"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886700" y="5715000"/>
            <a:ext cx="952500" cy="952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47166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a:t>
            </a:r>
            <a:r>
              <a:rPr lang="en-US" dirty="0" smtClean="0"/>
              <a:t>Digits</a:t>
            </a:r>
            <a:endParaRPr lang="en-US" dirty="0"/>
          </a:p>
        </p:txBody>
      </p:sp>
      <p:sp>
        <p:nvSpPr>
          <p:cNvPr id="3" name="Content Placeholder 2"/>
          <p:cNvSpPr>
            <a:spLocks noGrp="1"/>
          </p:cNvSpPr>
          <p:nvPr>
            <p:ph idx="1"/>
          </p:nvPr>
        </p:nvSpPr>
        <p:spPr/>
        <p:txBody>
          <a:bodyPr/>
          <a:lstStyle/>
          <a:p>
            <a:pPr marL="457200" indent="-457200">
              <a:spcBef>
                <a:spcPct val="50000"/>
              </a:spcBef>
              <a:buFont typeface="Arial" charset="0"/>
              <a:buChar char="•"/>
            </a:pPr>
            <a:r>
              <a:rPr lang="en-US" sz="2400" dirty="0">
                <a:latin typeface="Arial" charset="0"/>
              </a:rPr>
              <a:t>Accepted practice in science is to indicate accuracy and/or precision of measurement</a:t>
            </a:r>
          </a:p>
          <a:p>
            <a:pPr marL="457200" indent="-457200">
              <a:spcBef>
                <a:spcPct val="50000"/>
              </a:spcBef>
              <a:buFont typeface="Arial" charset="0"/>
              <a:buChar char="•"/>
            </a:pPr>
            <a:r>
              <a:rPr lang="en-US" sz="2400" dirty="0">
                <a:latin typeface="Arial" charset="0"/>
              </a:rPr>
              <a:t>Significant digits are digits in a </a:t>
            </a:r>
            <a:r>
              <a:rPr lang="en-US" sz="2400" u="sng" dirty="0">
                <a:latin typeface="Arial" charset="0"/>
              </a:rPr>
              <a:t>decimal number </a:t>
            </a:r>
            <a:r>
              <a:rPr lang="en-US" sz="2400" dirty="0">
                <a:latin typeface="Arial" charset="0"/>
              </a:rPr>
              <a:t>that carry meaning contributing to the precision or accuracy of the quantity</a:t>
            </a:r>
          </a:p>
          <a:p>
            <a:pPr marL="457200" indent="-457200">
              <a:spcBef>
                <a:spcPct val="50000"/>
              </a:spcBef>
              <a:buFont typeface="Arial" charset="0"/>
              <a:buChar char="•"/>
            </a:pPr>
            <a:r>
              <a:rPr lang="en-US" sz="2400" dirty="0">
                <a:latin typeface="Arial" charset="0"/>
              </a:rPr>
              <a:t>The digits you record for a measurement are considered significant</a:t>
            </a:r>
          </a:p>
          <a:p>
            <a:pPr marL="914400" lvl="1" indent="-457200">
              <a:spcBef>
                <a:spcPct val="50000"/>
              </a:spcBef>
              <a:buFont typeface="Arial" charset="0"/>
              <a:buChar char="•"/>
            </a:pPr>
            <a:r>
              <a:rPr lang="en-US" sz="2400" dirty="0">
                <a:latin typeface="Arial" charset="0"/>
              </a:rPr>
              <a:t>Include all certain digits in a measurement and </a:t>
            </a:r>
            <a:r>
              <a:rPr lang="en-US" sz="2400" u="sng" dirty="0">
                <a:latin typeface="Arial" charset="0"/>
              </a:rPr>
              <a:t>one</a:t>
            </a:r>
            <a:r>
              <a:rPr lang="en-US" sz="2400" dirty="0">
                <a:latin typeface="Arial" charset="0"/>
              </a:rPr>
              <a:t> uncertain digit</a:t>
            </a:r>
          </a:p>
          <a:p>
            <a:pPr marL="914400" lvl="1" indent="-457200">
              <a:spcBef>
                <a:spcPct val="50000"/>
              </a:spcBef>
              <a:buFont typeface="Arial" charset="0"/>
              <a:buChar char="•"/>
            </a:pPr>
            <a:r>
              <a:rPr lang="en-US" sz="2400" dirty="0">
                <a:latin typeface="Arial" charset="0"/>
              </a:rPr>
              <a:t>Note: fractions are “fuzzy” numbers in which significant digits are not directly </a:t>
            </a:r>
            <a:r>
              <a:rPr lang="en-US" sz="2400" dirty="0" smtClean="0">
                <a:latin typeface="Arial" charset="0"/>
              </a:rPr>
              <a:t>indicated</a:t>
            </a:r>
            <a:endParaRPr lang="en-US" sz="2400" dirty="0">
              <a:latin typeface="Arial" charset="0"/>
            </a:endParaRPr>
          </a:p>
        </p:txBody>
      </p:sp>
    </p:spTree>
    <p:extLst>
      <p:ext uri="{BB962C8B-B14F-4D97-AF65-F5344CB8AC3E}">
        <p14:creationId xmlns:p14="http://schemas.microsoft.com/office/powerpoint/2010/main" xmlns="" val="1584639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Recording </a:t>
            </a:r>
            <a:r>
              <a:rPr lang="en-US" dirty="0" smtClean="0"/>
              <a:t>Measurements</a:t>
            </a:r>
            <a:endParaRPr lang="en-US" dirty="0"/>
          </a:p>
        </p:txBody>
      </p:sp>
      <p:sp>
        <p:nvSpPr>
          <p:cNvPr id="3" name="Content Placeholder 2"/>
          <p:cNvSpPr>
            <a:spLocks noGrp="1"/>
          </p:cNvSpPr>
          <p:nvPr>
            <p:ph idx="1"/>
          </p:nvPr>
        </p:nvSpPr>
        <p:spPr/>
        <p:txBody>
          <a:bodyPr/>
          <a:lstStyle/>
          <a:p>
            <a:r>
              <a:rPr lang="en-US" sz="2800" dirty="0"/>
              <a:t>Manufacturers of equipment usually indicate the accuracy and precision of the instrument</a:t>
            </a:r>
          </a:p>
          <a:p>
            <a:r>
              <a:rPr lang="en-US" sz="2800" dirty="0"/>
              <a:t>General Rules</a:t>
            </a:r>
          </a:p>
          <a:p>
            <a:pPr lvl="1"/>
            <a:r>
              <a:rPr lang="en-US" sz="2400" dirty="0"/>
              <a:t>Digital Instruments – read and record all the numbers, including zeros after the decimal point, exactly as displayed</a:t>
            </a:r>
          </a:p>
          <a:p>
            <a:pPr lvl="1"/>
            <a:r>
              <a:rPr lang="en-US" sz="2400" dirty="0"/>
              <a:t>Decimal Scaled Instruments – record all digits that you can certainly determine from the scale markings and estimate one more digit</a:t>
            </a:r>
          </a:p>
          <a:p>
            <a:pPr lvl="2"/>
            <a:r>
              <a:rPr lang="en-US" sz="2000" dirty="0"/>
              <a:t>Preferred over fractional scaled instruments</a:t>
            </a:r>
          </a:p>
          <a:p>
            <a:pPr lvl="1"/>
            <a:r>
              <a:rPr lang="en-US" sz="2400" dirty="0"/>
              <a:t>Fractional Scaled Instruments – need special </a:t>
            </a:r>
            <a:r>
              <a:rPr lang="en-US" sz="2400" dirty="0" smtClean="0"/>
              <a:t>consideration</a:t>
            </a:r>
            <a:endParaRPr lang="en-US" sz="2400" dirty="0"/>
          </a:p>
        </p:txBody>
      </p:sp>
    </p:spTree>
    <p:extLst>
      <p:ext uri="{BB962C8B-B14F-4D97-AF65-F5344CB8AC3E}">
        <p14:creationId xmlns:p14="http://schemas.microsoft.com/office/powerpoint/2010/main" xmlns="" val="416114735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44&quot;&gt;&lt;/object&gt;&lt;object type=&quot;2&quot; unique_id=&quot;10045&quot;&gt;&lt;object type=&quot;3&quot; unique_id=&quot;10046&quot;&gt;&lt;property id=&quot;20148&quot; value=&quot;5&quot;/&gt;&lt;property id=&quot;20300&quot; value=&quot;Slide 1&quot;/&gt;&lt;property id=&quot;20307&quot; value=&quot;256&quot;/&gt;&lt;/object&gt;&lt;object type=&quot;3&quot; unique_id=&quot;10047&quot;&gt;&lt;property id=&quot;20148&quot; value=&quot;5&quot;/&gt;&lt;property id=&quot;20300&quot; value=&quot;Slide 2&quot;/&gt;&lt;property id=&quot;20307&quot; value=&quot;258&quot;/&gt;&lt;/object&gt;&lt;object type=&quot;3&quot; unique_id=&quot;10048&quot;&gt;&lt;property id=&quot;20148&quot; value=&quot;5&quot;/&gt;&lt;property id=&quot;20300&quot; value=&quot;Slide 3 - &amp;quot;References&amp;quot;&quot;/&gt;&lt;property id=&quot;20307&quot; value=&quot;259&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643</TotalTime>
  <Words>1897</Words>
  <Application>Microsoft Office PowerPoint</Application>
  <PresentationFormat>On-screen Show (4:3)</PresentationFormat>
  <Paragraphs>246</Paragraphs>
  <Slides>19</Slides>
  <Notes>12</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PowerPointTemplateAE_2009_1217_NEW NEW Template</vt:lpstr>
      <vt:lpstr>1_Custom Design</vt:lpstr>
      <vt:lpstr>SI Measurement System</vt:lpstr>
      <vt:lpstr>The International System of Units (SI)</vt:lpstr>
      <vt:lpstr>The International System of Units</vt:lpstr>
      <vt:lpstr>Common Items: Size Comparison</vt:lpstr>
      <vt:lpstr>Recording Measurements</vt:lpstr>
      <vt:lpstr>Precision and Accuracy</vt:lpstr>
      <vt:lpstr>Recording Measurements</vt:lpstr>
      <vt:lpstr>Significant Digits</vt:lpstr>
      <vt:lpstr>Recording Measurements</vt:lpstr>
      <vt:lpstr>Metric Scale</vt:lpstr>
      <vt:lpstr>The Millimeter</vt:lpstr>
      <vt:lpstr>The Millimeter</vt:lpstr>
      <vt:lpstr>The Millimeter</vt:lpstr>
      <vt:lpstr>Measurement: Using a Decimal Scale</vt:lpstr>
      <vt:lpstr>Measurement: Using a Decimal Scale</vt:lpstr>
      <vt:lpstr>Recording a Measurement</vt:lpstr>
      <vt:lpstr>Recording a Measurement</vt:lpstr>
      <vt:lpstr>Your Turn</vt:lpstr>
      <vt:lpstr>Your Turn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U3 Measurement and Measurement Systems</dc:title>
  <dc:subject>IED - Lesson x.y - Lesson title</dc:subject>
  <dc:creator>IED Curriculum Team</dc:creator>
  <cp:lastModifiedBy>JCISD</cp:lastModifiedBy>
  <cp:revision>38</cp:revision>
  <dcterms:created xsi:type="dcterms:W3CDTF">2010-01-04T14:07:12Z</dcterms:created>
  <dcterms:modified xsi:type="dcterms:W3CDTF">2012-10-05T17:06:15Z</dcterms:modified>
</cp:coreProperties>
</file>